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9" r:id="rId2"/>
    <p:sldId id="333" r:id="rId3"/>
    <p:sldId id="262" r:id="rId4"/>
    <p:sldId id="263"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264" r:id="rId21"/>
    <p:sldId id="265" r:id="rId22"/>
    <p:sldId id="266" r:id="rId23"/>
    <p:sldId id="268" r:id="rId24"/>
    <p:sldId id="306" r:id="rId25"/>
    <p:sldId id="307" r:id="rId26"/>
    <p:sldId id="270" r:id="rId27"/>
    <p:sldId id="272" r:id="rId28"/>
    <p:sldId id="273" r:id="rId29"/>
    <p:sldId id="274" r:id="rId30"/>
    <p:sldId id="275" r:id="rId31"/>
    <p:sldId id="276" r:id="rId32"/>
    <p:sldId id="277" r:id="rId33"/>
    <p:sldId id="331" r:id="rId34"/>
    <p:sldId id="278" r:id="rId35"/>
    <p:sldId id="279" r:id="rId36"/>
    <p:sldId id="280" r:id="rId37"/>
    <p:sldId id="323" r:id="rId38"/>
    <p:sldId id="327" r:id="rId39"/>
    <p:sldId id="324" r:id="rId40"/>
    <p:sldId id="281" r:id="rId41"/>
    <p:sldId id="325" r:id="rId42"/>
    <p:sldId id="328" r:id="rId43"/>
    <p:sldId id="326" r:id="rId44"/>
    <p:sldId id="282" r:id="rId45"/>
    <p:sldId id="283" r:id="rId46"/>
    <p:sldId id="285" r:id="rId47"/>
    <p:sldId id="286" r:id="rId48"/>
    <p:sldId id="287" r:id="rId49"/>
    <p:sldId id="305" r:id="rId50"/>
    <p:sldId id="332" r:id="rId51"/>
    <p:sldId id="289" r:id="rId52"/>
    <p:sldId id="290" r:id="rId53"/>
    <p:sldId id="291" r:id="rId54"/>
    <p:sldId id="292" r:id="rId55"/>
    <p:sldId id="293" r:id="rId56"/>
    <p:sldId id="294" r:id="rId57"/>
    <p:sldId id="295" r:id="rId58"/>
    <p:sldId id="329" r:id="rId59"/>
    <p:sldId id="330" r:id="rId60"/>
    <p:sldId id="296" r:id="rId61"/>
    <p:sldId id="298" r:id="rId62"/>
    <p:sldId id="299" r:id="rId63"/>
    <p:sldId id="301" r:id="rId64"/>
    <p:sldId id="302" r:id="rId65"/>
    <p:sldId id="304" r:id="rId66"/>
    <p:sldId id="30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9C1E5-34B2-4070-8E8F-7935BD9B38EE}" type="doc">
      <dgm:prSet loTypeId="urn:microsoft.com/office/officeart/2005/8/layout/pyramid1" loCatId="pyramid" qsTypeId="urn:microsoft.com/office/officeart/2005/8/quickstyle/3d5" qsCatId="3D" csTypeId="urn:microsoft.com/office/officeart/2005/8/colors/colorful4" csCatId="colorful" phldr="1"/>
      <dgm:spPr/>
    </dgm:pt>
    <dgm:pt modelId="{582E0B6E-E6B4-4B53-8BCD-221A9E9B3BED}">
      <dgm:prSet phldrT="[Text]"/>
      <dgm:spPr>
        <a:sp3d extrusionH="1270000"/>
      </dgm:spPr>
      <dgm:t>
        <a:bodyPr/>
        <a:lstStyle/>
        <a:p>
          <a:r>
            <a:rPr lang="en-US" b="1" dirty="0" smtClean="0">
              <a:latin typeface="Calibri" pitchFamily="34" charset="0"/>
            </a:rPr>
            <a:t>Business</a:t>
          </a:r>
          <a:endParaRPr lang="en-US" b="1" dirty="0">
            <a:latin typeface="Calibri" pitchFamily="34" charset="0"/>
          </a:endParaRPr>
        </a:p>
      </dgm:t>
    </dgm:pt>
    <dgm:pt modelId="{C0237014-4DA1-4E1F-B34E-671C33B8B6F4}" type="parTrans" cxnId="{95DD31EA-D7C1-4A75-A784-FD8231E5A0C3}">
      <dgm:prSet/>
      <dgm:spPr/>
      <dgm:t>
        <a:bodyPr/>
        <a:lstStyle/>
        <a:p>
          <a:endParaRPr lang="en-US" b="1">
            <a:latin typeface="Calibri" pitchFamily="34" charset="0"/>
          </a:endParaRPr>
        </a:p>
      </dgm:t>
    </dgm:pt>
    <dgm:pt modelId="{E847F607-6D15-40F4-864E-984DD60A93F9}" type="sibTrans" cxnId="{95DD31EA-D7C1-4A75-A784-FD8231E5A0C3}">
      <dgm:prSet/>
      <dgm:spPr/>
      <dgm:t>
        <a:bodyPr/>
        <a:lstStyle/>
        <a:p>
          <a:endParaRPr lang="en-US" b="1">
            <a:latin typeface="Calibri" pitchFamily="34" charset="0"/>
          </a:endParaRPr>
        </a:p>
      </dgm:t>
    </dgm:pt>
    <dgm:pt modelId="{317135E7-383A-4F00-9DC6-65D5208BD983}">
      <dgm:prSet phldrT="[Text]"/>
      <dgm:spPr>
        <a:sp3d extrusionH="1270000"/>
      </dgm:spPr>
      <dgm:t>
        <a:bodyPr/>
        <a:lstStyle/>
        <a:p>
          <a:r>
            <a:rPr lang="en-US" b="1" dirty="0" smtClean="0">
              <a:latin typeface="Calibri" pitchFamily="34" charset="0"/>
            </a:rPr>
            <a:t>Data</a:t>
          </a:r>
          <a:endParaRPr lang="en-US" b="1" dirty="0">
            <a:latin typeface="Calibri" pitchFamily="34" charset="0"/>
          </a:endParaRPr>
        </a:p>
      </dgm:t>
    </dgm:pt>
    <dgm:pt modelId="{218FA3BD-7003-4C7D-BA88-329DD804412D}" type="parTrans" cxnId="{E3F86CF3-A534-426A-A4FA-B5794D9DE2B5}">
      <dgm:prSet/>
      <dgm:spPr/>
      <dgm:t>
        <a:bodyPr/>
        <a:lstStyle/>
        <a:p>
          <a:endParaRPr lang="en-US" b="1">
            <a:latin typeface="Calibri" pitchFamily="34" charset="0"/>
          </a:endParaRPr>
        </a:p>
      </dgm:t>
    </dgm:pt>
    <dgm:pt modelId="{222AFC71-4153-4839-8F76-DBC58563C8CC}" type="sibTrans" cxnId="{E3F86CF3-A534-426A-A4FA-B5794D9DE2B5}">
      <dgm:prSet/>
      <dgm:spPr/>
      <dgm:t>
        <a:bodyPr/>
        <a:lstStyle/>
        <a:p>
          <a:endParaRPr lang="en-US" b="1">
            <a:latin typeface="Calibri" pitchFamily="34" charset="0"/>
          </a:endParaRPr>
        </a:p>
      </dgm:t>
    </dgm:pt>
    <dgm:pt modelId="{B162113E-CA9B-4BAF-A62F-D61FA4D8472C}">
      <dgm:prSet phldrT="[Text]"/>
      <dgm:spPr>
        <a:sp3d extrusionH="1270000" contourW="38100" prstMaterial="matte">
          <a:contourClr>
            <a:schemeClr val="lt1"/>
          </a:contourClr>
        </a:sp3d>
      </dgm:spPr>
      <dgm:t>
        <a:bodyPr/>
        <a:lstStyle/>
        <a:p>
          <a:r>
            <a:rPr lang="en-US" b="1" smtClean="0">
              <a:latin typeface="Calibri" pitchFamily="34" charset="0"/>
            </a:rPr>
            <a:t>Application</a:t>
          </a:r>
          <a:endParaRPr lang="en-US" b="1" dirty="0">
            <a:latin typeface="Calibri" pitchFamily="34" charset="0"/>
          </a:endParaRPr>
        </a:p>
      </dgm:t>
    </dgm:pt>
    <dgm:pt modelId="{EB79097A-4A5C-4C7E-AC8F-4A087EAE584C}" type="parTrans" cxnId="{959ABE52-A027-4D54-AB9E-8BE1557DCE09}">
      <dgm:prSet/>
      <dgm:spPr/>
      <dgm:t>
        <a:bodyPr/>
        <a:lstStyle/>
        <a:p>
          <a:endParaRPr lang="en-US" b="1">
            <a:latin typeface="Calibri" pitchFamily="34" charset="0"/>
          </a:endParaRPr>
        </a:p>
      </dgm:t>
    </dgm:pt>
    <dgm:pt modelId="{F933D8E3-30E8-423C-8834-8E3661913E43}" type="sibTrans" cxnId="{959ABE52-A027-4D54-AB9E-8BE1557DCE09}">
      <dgm:prSet/>
      <dgm:spPr/>
      <dgm:t>
        <a:bodyPr/>
        <a:lstStyle/>
        <a:p>
          <a:endParaRPr lang="en-US" b="1">
            <a:latin typeface="Calibri" pitchFamily="34" charset="0"/>
          </a:endParaRPr>
        </a:p>
      </dgm:t>
    </dgm:pt>
    <dgm:pt modelId="{F51CCAD6-18AC-461D-AC69-0123BC3AB3DB}">
      <dgm:prSet phldrT="[Text]"/>
      <dgm:spPr>
        <a:sp3d extrusionH="1270000" contourW="38100" prstMaterial="matte">
          <a:contourClr>
            <a:schemeClr val="lt1"/>
          </a:contourClr>
        </a:sp3d>
      </dgm:spPr>
      <dgm:t>
        <a:bodyPr/>
        <a:lstStyle/>
        <a:p>
          <a:r>
            <a:rPr lang="en-US" b="1" smtClean="0">
              <a:latin typeface="Calibri" pitchFamily="34" charset="0"/>
            </a:rPr>
            <a:t>Infrastructure</a:t>
          </a:r>
          <a:endParaRPr lang="en-US" b="1" dirty="0">
            <a:latin typeface="Calibri" pitchFamily="34" charset="0"/>
          </a:endParaRPr>
        </a:p>
      </dgm:t>
    </dgm:pt>
    <dgm:pt modelId="{0E95D809-FDD6-460F-8088-36B0AAB13EE6}" type="parTrans" cxnId="{4726083E-250A-4F16-9DEB-6A7F7E000F54}">
      <dgm:prSet/>
      <dgm:spPr/>
      <dgm:t>
        <a:bodyPr/>
        <a:lstStyle/>
        <a:p>
          <a:endParaRPr lang="en-US" b="1">
            <a:latin typeface="Calibri" pitchFamily="34" charset="0"/>
          </a:endParaRPr>
        </a:p>
      </dgm:t>
    </dgm:pt>
    <dgm:pt modelId="{02DBE564-8E6B-45A3-88AD-0B49452F3915}" type="sibTrans" cxnId="{4726083E-250A-4F16-9DEB-6A7F7E000F54}">
      <dgm:prSet/>
      <dgm:spPr/>
      <dgm:t>
        <a:bodyPr/>
        <a:lstStyle/>
        <a:p>
          <a:endParaRPr lang="en-US" b="1">
            <a:latin typeface="Calibri" pitchFamily="34" charset="0"/>
          </a:endParaRPr>
        </a:p>
      </dgm:t>
    </dgm:pt>
    <dgm:pt modelId="{BD2881D8-E5B6-4934-A0DB-9AE0558A49D9}" type="pres">
      <dgm:prSet presAssocID="{3DF9C1E5-34B2-4070-8E8F-7935BD9B38EE}" presName="Name0" presStyleCnt="0">
        <dgm:presLayoutVars>
          <dgm:dir/>
          <dgm:animLvl val="lvl"/>
          <dgm:resizeHandles val="exact"/>
        </dgm:presLayoutVars>
      </dgm:prSet>
      <dgm:spPr/>
    </dgm:pt>
    <dgm:pt modelId="{F08E1234-2C78-4B86-BA78-50A147C3CBC0}" type="pres">
      <dgm:prSet presAssocID="{582E0B6E-E6B4-4B53-8BCD-221A9E9B3BED}" presName="Name8" presStyleCnt="0"/>
      <dgm:spPr/>
    </dgm:pt>
    <dgm:pt modelId="{C93B2A4C-AF1B-4379-B1F1-79AE36FC3123}" type="pres">
      <dgm:prSet presAssocID="{582E0B6E-E6B4-4B53-8BCD-221A9E9B3BED}" presName="level" presStyleLbl="node1" presStyleIdx="0" presStyleCnt="4">
        <dgm:presLayoutVars>
          <dgm:chMax val="1"/>
          <dgm:bulletEnabled val="1"/>
        </dgm:presLayoutVars>
      </dgm:prSet>
      <dgm:spPr/>
      <dgm:t>
        <a:bodyPr/>
        <a:lstStyle/>
        <a:p>
          <a:endParaRPr lang="en-US"/>
        </a:p>
      </dgm:t>
    </dgm:pt>
    <dgm:pt modelId="{8AE4911D-F1D3-4ED3-B8D0-4DB366A9F4B9}" type="pres">
      <dgm:prSet presAssocID="{582E0B6E-E6B4-4B53-8BCD-221A9E9B3BED}" presName="levelTx" presStyleLbl="revTx" presStyleIdx="0" presStyleCnt="0">
        <dgm:presLayoutVars>
          <dgm:chMax val="1"/>
          <dgm:bulletEnabled val="1"/>
        </dgm:presLayoutVars>
      </dgm:prSet>
      <dgm:spPr/>
      <dgm:t>
        <a:bodyPr/>
        <a:lstStyle/>
        <a:p>
          <a:endParaRPr lang="en-US"/>
        </a:p>
      </dgm:t>
    </dgm:pt>
    <dgm:pt modelId="{FF1007EC-7E46-43A4-952C-0A5B1CBB6C4F}" type="pres">
      <dgm:prSet presAssocID="{317135E7-383A-4F00-9DC6-65D5208BD983}" presName="Name8" presStyleCnt="0"/>
      <dgm:spPr/>
    </dgm:pt>
    <dgm:pt modelId="{FFC1BC89-FD5A-413C-8521-7D5E25B1C8C5}" type="pres">
      <dgm:prSet presAssocID="{317135E7-383A-4F00-9DC6-65D5208BD983}" presName="level" presStyleLbl="node1" presStyleIdx="1" presStyleCnt="4">
        <dgm:presLayoutVars>
          <dgm:chMax val="1"/>
          <dgm:bulletEnabled val="1"/>
        </dgm:presLayoutVars>
      </dgm:prSet>
      <dgm:spPr/>
      <dgm:t>
        <a:bodyPr/>
        <a:lstStyle/>
        <a:p>
          <a:endParaRPr lang="en-US"/>
        </a:p>
      </dgm:t>
    </dgm:pt>
    <dgm:pt modelId="{7620BB32-B993-4B36-A827-08120020D994}" type="pres">
      <dgm:prSet presAssocID="{317135E7-383A-4F00-9DC6-65D5208BD983}" presName="levelTx" presStyleLbl="revTx" presStyleIdx="0" presStyleCnt="0">
        <dgm:presLayoutVars>
          <dgm:chMax val="1"/>
          <dgm:bulletEnabled val="1"/>
        </dgm:presLayoutVars>
      </dgm:prSet>
      <dgm:spPr/>
      <dgm:t>
        <a:bodyPr/>
        <a:lstStyle/>
        <a:p>
          <a:endParaRPr lang="en-US"/>
        </a:p>
      </dgm:t>
    </dgm:pt>
    <dgm:pt modelId="{1EA86CC9-AEBC-41B8-9F23-15294F2B23EB}" type="pres">
      <dgm:prSet presAssocID="{B162113E-CA9B-4BAF-A62F-D61FA4D8472C}" presName="Name8" presStyleCnt="0"/>
      <dgm:spPr/>
    </dgm:pt>
    <dgm:pt modelId="{BE1DBC62-A0AD-447D-A0FB-577CE5D546F9}" type="pres">
      <dgm:prSet presAssocID="{B162113E-CA9B-4BAF-A62F-D61FA4D8472C}" presName="level" presStyleLbl="node1" presStyleIdx="2" presStyleCnt="4">
        <dgm:presLayoutVars>
          <dgm:chMax val="1"/>
          <dgm:bulletEnabled val="1"/>
        </dgm:presLayoutVars>
      </dgm:prSet>
      <dgm:spPr/>
      <dgm:t>
        <a:bodyPr/>
        <a:lstStyle/>
        <a:p>
          <a:endParaRPr lang="en-US"/>
        </a:p>
      </dgm:t>
    </dgm:pt>
    <dgm:pt modelId="{CB4A0227-3343-4C14-8DA4-1103F8CF64BC}" type="pres">
      <dgm:prSet presAssocID="{B162113E-CA9B-4BAF-A62F-D61FA4D8472C}" presName="levelTx" presStyleLbl="revTx" presStyleIdx="0" presStyleCnt="0">
        <dgm:presLayoutVars>
          <dgm:chMax val="1"/>
          <dgm:bulletEnabled val="1"/>
        </dgm:presLayoutVars>
      </dgm:prSet>
      <dgm:spPr/>
      <dgm:t>
        <a:bodyPr/>
        <a:lstStyle/>
        <a:p>
          <a:endParaRPr lang="en-US"/>
        </a:p>
      </dgm:t>
    </dgm:pt>
    <dgm:pt modelId="{0528AEAD-7B78-4606-98AD-00AD5F384791}" type="pres">
      <dgm:prSet presAssocID="{F51CCAD6-18AC-461D-AC69-0123BC3AB3DB}" presName="Name8" presStyleCnt="0"/>
      <dgm:spPr/>
    </dgm:pt>
    <dgm:pt modelId="{B45D1488-8567-457F-B83F-145579F8A586}" type="pres">
      <dgm:prSet presAssocID="{F51CCAD6-18AC-461D-AC69-0123BC3AB3DB}" presName="level" presStyleLbl="node1" presStyleIdx="3" presStyleCnt="4">
        <dgm:presLayoutVars>
          <dgm:chMax val="1"/>
          <dgm:bulletEnabled val="1"/>
        </dgm:presLayoutVars>
      </dgm:prSet>
      <dgm:spPr/>
      <dgm:t>
        <a:bodyPr/>
        <a:lstStyle/>
        <a:p>
          <a:endParaRPr lang="en-US"/>
        </a:p>
      </dgm:t>
    </dgm:pt>
    <dgm:pt modelId="{5E5B7ACC-E9BC-49E2-B7E1-BA779CBDF8A1}" type="pres">
      <dgm:prSet presAssocID="{F51CCAD6-18AC-461D-AC69-0123BC3AB3DB}" presName="levelTx" presStyleLbl="revTx" presStyleIdx="0" presStyleCnt="0">
        <dgm:presLayoutVars>
          <dgm:chMax val="1"/>
          <dgm:bulletEnabled val="1"/>
        </dgm:presLayoutVars>
      </dgm:prSet>
      <dgm:spPr/>
      <dgm:t>
        <a:bodyPr/>
        <a:lstStyle/>
        <a:p>
          <a:endParaRPr lang="en-US"/>
        </a:p>
      </dgm:t>
    </dgm:pt>
  </dgm:ptLst>
  <dgm:cxnLst>
    <dgm:cxn modelId="{95DD31EA-D7C1-4A75-A784-FD8231E5A0C3}" srcId="{3DF9C1E5-34B2-4070-8E8F-7935BD9B38EE}" destId="{582E0B6E-E6B4-4B53-8BCD-221A9E9B3BED}" srcOrd="0" destOrd="0" parTransId="{C0237014-4DA1-4E1F-B34E-671C33B8B6F4}" sibTransId="{E847F607-6D15-40F4-864E-984DD60A93F9}"/>
    <dgm:cxn modelId="{0BE9EF78-7F70-4172-847F-90D8390C7F1B}" type="presOf" srcId="{F51CCAD6-18AC-461D-AC69-0123BC3AB3DB}" destId="{B45D1488-8567-457F-B83F-145579F8A586}" srcOrd="0" destOrd="0" presId="urn:microsoft.com/office/officeart/2005/8/layout/pyramid1"/>
    <dgm:cxn modelId="{B2824EAB-EBEE-4ADF-98D1-BD36F07A88FE}" type="presOf" srcId="{582E0B6E-E6B4-4B53-8BCD-221A9E9B3BED}" destId="{C93B2A4C-AF1B-4379-B1F1-79AE36FC3123}" srcOrd="0" destOrd="0" presId="urn:microsoft.com/office/officeart/2005/8/layout/pyramid1"/>
    <dgm:cxn modelId="{4726083E-250A-4F16-9DEB-6A7F7E000F54}" srcId="{3DF9C1E5-34B2-4070-8E8F-7935BD9B38EE}" destId="{F51CCAD6-18AC-461D-AC69-0123BC3AB3DB}" srcOrd="3" destOrd="0" parTransId="{0E95D809-FDD6-460F-8088-36B0AAB13EE6}" sibTransId="{02DBE564-8E6B-45A3-88AD-0B49452F3915}"/>
    <dgm:cxn modelId="{0496155E-629C-4D83-A81E-93C012645DDB}" type="presOf" srcId="{F51CCAD6-18AC-461D-AC69-0123BC3AB3DB}" destId="{5E5B7ACC-E9BC-49E2-B7E1-BA779CBDF8A1}" srcOrd="1" destOrd="0" presId="urn:microsoft.com/office/officeart/2005/8/layout/pyramid1"/>
    <dgm:cxn modelId="{E3F86CF3-A534-426A-A4FA-B5794D9DE2B5}" srcId="{3DF9C1E5-34B2-4070-8E8F-7935BD9B38EE}" destId="{317135E7-383A-4F00-9DC6-65D5208BD983}" srcOrd="1" destOrd="0" parTransId="{218FA3BD-7003-4C7D-BA88-329DD804412D}" sibTransId="{222AFC71-4153-4839-8F76-DBC58563C8CC}"/>
    <dgm:cxn modelId="{EDF5EED2-7E49-46B0-8435-C274A70E64D2}" type="presOf" srcId="{3DF9C1E5-34B2-4070-8E8F-7935BD9B38EE}" destId="{BD2881D8-E5B6-4934-A0DB-9AE0558A49D9}" srcOrd="0" destOrd="0" presId="urn:microsoft.com/office/officeart/2005/8/layout/pyramid1"/>
    <dgm:cxn modelId="{3D4DD142-443C-48D8-968A-C4BA652211CF}" type="presOf" srcId="{582E0B6E-E6B4-4B53-8BCD-221A9E9B3BED}" destId="{8AE4911D-F1D3-4ED3-B8D0-4DB366A9F4B9}" srcOrd="1" destOrd="0" presId="urn:microsoft.com/office/officeart/2005/8/layout/pyramid1"/>
    <dgm:cxn modelId="{14D79792-0E51-4310-B144-38D7F07C2EEF}" type="presOf" srcId="{317135E7-383A-4F00-9DC6-65D5208BD983}" destId="{7620BB32-B993-4B36-A827-08120020D994}" srcOrd="1" destOrd="0" presId="urn:microsoft.com/office/officeart/2005/8/layout/pyramid1"/>
    <dgm:cxn modelId="{959ABE52-A027-4D54-AB9E-8BE1557DCE09}" srcId="{3DF9C1E5-34B2-4070-8E8F-7935BD9B38EE}" destId="{B162113E-CA9B-4BAF-A62F-D61FA4D8472C}" srcOrd="2" destOrd="0" parTransId="{EB79097A-4A5C-4C7E-AC8F-4A087EAE584C}" sibTransId="{F933D8E3-30E8-423C-8834-8E3661913E43}"/>
    <dgm:cxn modelId="{FCE6C25E-0B10-4598-AB24-F784E1B36E4E}" type="presOf" srcId="{B162113E-CA9B-4BAF-A62F-D61FA4D8472C}" destId="{BE1DBC62-A0AD-447D-A0FB-577CE5D546F9}" srcOrd="0" destOrd="0" presId="urn:microsoft.com/office/officeart/2005/8/layout/pyramid1"/>
    <dgm:cxn modelId="{189BD625-7D9E-430D-AC8C-E03A5BD8E3AD}" type="presOf" srcId="{317135E7-383A-4F00-9DC6-65D5208BD983}" destId="{FFC1BC89-FD5A-413C-8521-7D5E25B1C8C5}" srcOrd="0" destOrd="0" presId="urn:microsoft.com/office/officeart/2005/8/layout/pyramid1"/>
    <dgm:cxn modelId="{6FD605D2-9CC2-4A74-9C34-0B04D5C00F32}" type="presOf" srcId="{B162113E-CA9B-4BAF-A62F-D61FA4D8472C}" destId="{CB4A0227-3343-4C14-8DA4-1103F8CF64BC}" srcOrd="1" destOrd="0" presId="urn:microsoft.com/office/officeart/2005/8/layout/pyramid1"/>
    <dgm:cxn modelId="{2ED88322-6927-412A-8CDB-135B7AFA24FB}" type="presParOf" srcId="{BD2881D8-E5B6-4934-A0DB-9AE0558A49D9}" destId="{F08E1234-2C78-4B86-BA78-50A147C3CBC0}" srcOrd="0" destOrd="0" presId="urn:microsoft.com/office/officeart/2005/8/layout/pyramid1"/>
    <dgm:cxn modelId="{ABD8B71B-94D1-48F6-BE2B-51676ACFB49E}" type="presParOf" srcId="{F08E1234-2C78-4B86-BA78-50A147C3CBC0}" destId="{C93B2A4C-AF1B-4379-B1F1-79AE36FC3123}" srcOrd="0" destOrd="0" presId="urn:microsoft.com/office/officeart/2005/8/layout/pyramid1"/>
    <dgm:cxn modelId="{749C5B25-A903-40AA-B2DE-80BB3F501852}" type="presParOf" srcId="{F08E1234-2C78-4B86-BA78-50A147C3CBC0}" destId="{8AE4911D-F1D3-4ED3-B8D0-4DB366A9F4B9}" srcOrd="1" destOrd="0" presId="urn:microsoft.com/office/officeart/2005/8/layout/pyramid1"/>
    <dgm:cxn modelId="{493438D9-F5C4-4943-BABA-E5BAB138CBDA}" type="presParOf" srcId="{BD2881D8-E5B6-4934-A0DB-9AE0558A49D9}" destId="{FF1007EC-7E46-43A4-952C-0A5B1CBB6C4F}" srcOrd="1" destOrd="0" presId="urn:microsoft.com/office/officeart/2005/8/layout/pyramid1"/>
    <dgm:cxn modelId="{0E5A85DB-21F8-41B5-8C55-CE0B6862F014}" type="presParOf" srcId="{FF1007EC-7E46-43A4-952C-0A5B1CBB6C4F}" destId="{FFC1BC89-FD5A-413C-8521-7D5E25B1C8C5}" srcOrd="0" destOrd="0" presId="urn:microsoft.com/office/officeart/2005/8/layout/pyramid1"/>
    <dgm:cxn modelId="{F6DDBB14-92DA-47BC-ADBB-F317D13B87FA}" type="presParOf" srcId="{FF1007EC-7E46-43A4-952C-0A5B1CBB6C4F}" destId="{7620BB32-B993-4B36-A827-08120020D994}" srcOrd="1" destOrd="0" presId="urn:microsoft.com/office/officeart/2005/8/layout/pyramid1"/>
    <dgm:cxn modelId="{EFA41A33-EB59-45AE-92DB-64466686D6FA}" type="presParOf" srcId="{BD2881D8-E5B6-4934-A0DB-9AE0558A49D9}" destId="{1EA86CC9-AEBC-41B8-9F23-15294F2B23EB}" srcOrd="2" destOrd="0" presId="urn:microsoft.com/office/officeart/2005/8/layout/pyramid1"/>
    <dgm:cxn modelId="{94EECDE3-B442-40E6-BEEB-CEB34713A530}" type="presParOf" srcId="{1EA86CC9-AEBC-41B8-9F23-15294F2B23EB}" destId="{BE1DBC62-A0AD-447D-A0FB-577CE5D546F9}" srcOrd="0" destOrd="0" presId="urn:microsoft.com/office/officeart/2005/8/layout/pyramid1"/>
    <dgm:cxn modelId="{F8C55DE6-4282-4826-B6E5-2335D5A4C456}" type="presParOf" srcId="{1EA86CC9-AEBC-41B8-9F23-15294F2B23EB}" destId="{CB4A0227-3343-4C14-8DA4-1103F8CF64BC}" srcOrd="1" destOrd="0" presId="urn:microsoft.com/office/officeart/2005/8/layout/pyramid1"/>
    <dgm:cxn modelId="{C70F2DEC-E068-4E47-B31F-65B8AB158A10}" type="presParOf" srcId="{BD2881D8-E5B6-4934-A0DB-9AE0558A49D9}" destId="{0528AEAD-7B78-4606-98AD-00AD5F384791}" srcOrd="3" destOrd="0" presId="urn:microsoft.com/office/officeart/2005/8/layout/pyramid1"/>
    <dgm:cxn modelId="{988688F7-FAF3-4F07-9FF0-E6B294F9F94C}" type="presParOf" srcId="{0528AEAD-7B78-4606-98AD-00AD5F384791}" destId="{B45D1488-8567-457F-B83F-145579F8A586}" srcOrd="0" destOrd="0" presId="urn:microsoft.com/office/officeart/2005/8/layout/pyramid1"/>
    <dgm:cxn modelId="{E1E96AA3-9C2E-460C-AE64-E21316F95C4D}" type="presParOf" srcId="{0528AEAD-7B78-4606-98AD-00AD5F384791}" destId="{5E5B7ACC-E9BC-49E2-B7E1-BA779CBDF8A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F9C1E5-34B2-4070-8E8F-7935BD9B38EE}" type="doc">
      <dgm:prSet loTypeId="urn:microsoft.com/office/officeart/2005/8/layout/pyramid1" loCatId="pyramid" qsTypeId="urn:microsoft.com/office/officeart/2005/8/quickstyle/3d5" qsCatId="3D" csTypeId="urn:microsoft.com/office/officeart/2005/8/colors/colorful4" csCatId="colorful" phldr="1"/>
      <dgm:spPr/>
    </dgm:pt>
    <dgm:pt modelId="{582E0B6E-E6B4-4B53-8BCD-221A9E9B3BED}">
      <dgm:prSet phldrT="[Text]"/>
      <dgm:spPr/>
      <dgm:t>
        <a:bodyPr/>
        <a:lstStyle/>
        <a:p>
          <a:r>
            <a:rPr lang="en-US" b="1" dirty="0" smtClean="0">
              <a:latin typeface="Calibri" pitchFamily="34" charset="0"/>
            </a:rPr>
            <a:t>Business</a:t>
          </a:r>
          <a:endParaRPr lang="en-US" b="1" dirty="0">
            <a:latin typeface="Calibri" pitchFamily="34" charset="0"/>
          </a:endParaRPr>
        </a:p>
      </dgm:t>
    </dgm:pt>
    <dgm:pt modelId="{C0237014-4DA1-4E1F-B34E-671C33B8B6F4}" type="parTrans" cxnId="{95DD31EA-D7C1-4A75-A784-FD8231E5A0C3}">
      <dgm:prSet/>
      <dgm:spPr/>
      <dgm:t>
        <a:bodyPr/>
        <a:lstStyle/>
        <a:p>
          <a:endParaRPr lang="en-US" b="1">
            <a:latin typeface="Calibri" pitchFamily="34" charset="0"/>
          </a:endParaRPr>
        </a:p>
      </dgm:t>
    </dgm:pt>
    <dgm:pt modelId="{E847F607-6D15-40F4-864E-984DD60A93F9}" type="sibTrans" cxnId="{95DD31EA-D7C1-4A75-A784-FD8231E5A0C3}">
      <dgm:prSet/>
      <dgm:spPr/>
      <dgm:t>
        <a:bodyPr/>
        <a:lstStyle/>
        <a:p>
          <a:endParaRPr lang="en-US" b="1">
            <a:latin typeface="Calibri" pitchFamily="34" charset="0"/>
          </a:endParaRPr>
        </a:p>
      </dgm:t>
    </dgm:pt>
    <dgm:pt modelId="{317135E7-383A-4F00-9DC6-65D5208BD983}">
      <dgm:prSet phldrT="[Text]"/>
      <dgm:spPr/>
      <dgm:t>
        <a:bodyPr/>
        <a:lstStyle/>
        <a:p>
          <a:r>
            <a:rPr lang="en-US" b="1" dirty="0" smtClean="0">
              <a:latin typeface="Calibri" pitchFamily="34" charset="0"/>
            </a:rPr>
            <a:t>Data</a:t>
          </a:r>
          <a:endParaRPr lang="en-US" b="1" dirty="0">
            <a:latin typeface="Calibri" pitchFamily="34" charset="0"/>
          </a:endParaRPr>
        </a:p>
      </dgm:t>
    </dgm:pt>
    <dgm:pt modelId="{218FA3BD-7003-4C7D-BA88-329DD804412D}" type="parTrans" cxnId="{E3F86CF3-A534-426A-A4FA-B5794D9DE2B5}">
      <dgm:prSet/>
      <dgm:spPr/>
      <dgm:t>
        <a:bodyPr/>
        <a:lstStyle/>
        <a:p>
          <a:endParaRPr lang="en-US" b="1">
            <a:latin typeface="Calibri" pitchFamily="34" charset="0"/>
          </a:endParaRPr>
        </a:p>
      </dgm:t>
    </dgm:pt>
    <dgm:pt modelId="{222AFC71-4153-4839-8F76-DBC58563C8CC}" type="sibTrans" cxnId="{E3F86CF3-A534-426A-A4FA-B5794D9DE2B5}">
      <dgm:prSet/>
      <dgm:spPr/>
      <dgm:t>
        <a:bodyPr/>
        <a:lstStyle/>
        <a:p>
          <a:endParaRPr lang="en-US" b="1">
            <a:latin typeface="Calibri" pitchFamily="34" charset="0"/>
          </a:endParaRPr>
        </a:p>
      </dgm:t>
    </dgm:pt>
    <dgm:pt modelId="{B162113E-CA9B-4BAF-A62F-D61FA4D8472C}">
      <dgm:prSet phldrT="[Text]"/>
      <dgm:spPr/>
      <dgm:t>
        <a:bodyPr/>
        <a:lstStyle/>
        <a:p>
          <a:r>
            <a:rPr lang="en-US" b="1" smtClean="0">
              <a:latin typeface="Calibri" pitchFamily="34" charset="0"/>
            </a:rPr>
            <a:t>Application</a:t>
          </a:r>
          <a:endParaRPr lang="en-US" b="1" dirty="0">
            <a:latin typeface="Calibri" pitchFamily="34" charset="0"/>
          </a:endParaRPr>
        </a:p>
      </dgm:t>
    </dgm:pt>
    <dgm:pt modelId="{EB79097A-4A5C-4C7E-AC8F-4A087EAE584C}" type="parTrans" cxnId="{959ABE52-A027-4D54-AB9E-8BE1557DCE09}">
      <dgm:prSet/>
      <dgm:spPr/>
      <dgm:t>
        <a:bodyPr/>
        <a:lstStyle/>
        <a:p>
          <a:endParaRPr lang="en-US" b="1">
            <a:latin typeface="Calibri" pitchFamily="34" charset="0"/>
          </a:endParaRPr>
        </a:p>
      </dgm:t>
    </dgm:pt>
    <dgm:pt modelId="{F933D8E3-30E8-423C-8834-8E3661913E43}" type="sibTrans" cxnId="{959ABE52-A027-4D54-AB9E-8BE1557DCE09}">
      <dgm:prSet/>
      <dgm:spPr/>
      <dgm:t>
        <a:bodyPr/>
        <a:lstStyle/>
        <a:p>
          <a:endParaRPr lang="en-US" b="1">
            <a:latin typeface="Calibri" pitchFamily="34" charset="0"/>
          </a:endParaRPr>
        </a:p>
      </dgm:t>
    </dgm:pt>
    <dgm:pt modelId="{F51CCAD6-18AC-461D-AC69-0123BC3AB3DB}">
      <dgm:prSet phldrT="[Text]"/>
      <dgm:spPr/>
      <dgm:t>
        <a:bodyPr/>
        <a:lstStyle/>
        <a:p>
          <a:r>
            <a:rPr lang="en-US" b="1" smtClean="0">
              <a:latin typeface="Calibri" pitchFamily="34" charset="0"/>
            </a:rPr>
            <a:t>Infrastructure</a:t>
          </a:r>
          <a:endParaRPr lang="en-US" b="1" dirty="0">
            <a:latin typeface="Calibri" pitchFamily="34" charset="0"/>
          </a:endParaRPr>
        </a:p>
      </dgm:t>
    </dgm:pt>
    <dgm:pt modelId="{0E95D809-FDD6-460F-8088-36B0AAB13EE6}" type="parTrans" cxnId="{4726083E-250A-4F16-9DEB-6A7F7E000F54}">
      <dgm:prSet/>
      <dgm:spPr/>
      <dgm:t>
        <a:bodyPr/>
        <a:lstStyle/>
        <a:p>
          <a:endParaRPr lang="en-US" b="1">
            <a:latin typeface="Calibri" pitchFamily="34" charset="0"/>
          </a:endParaRPr>
        </a:p>
      </dgm:t>
    </dgm:pt>
    <dgm:pt modelId="{02DBE564-8E6B-45A3-88AD-0B49452F3915}" type="sibTrans" cxnId="{4726083E-250A-4F16-9DEB-6A7F7E000F54}">
      <dgm:prSet/>
      <dgm:spPr/>
      <dgm:t>
        <a:bodyPr/>
        <a:lstStyle/>
        <a:p>
          <a:endParaRPr lang="en-US" b="1">
            <a:latin typeface="Calibri" pitchFamily="34" charset="0"/>
          </a:endParaRPr>
        </a:p>
      </dgm:t>
    </dgm:pt>
    <dgm:pt modelId="{BD2881D8-E5B6-4934-A0DB-9AE0558A49D9}" type="pres">
      <dgm:prSet presAssocID="{3DF9C1E5-34B2-4070-8E8F-7935BD9B38EE}" presName="Name0" presStyleCnt="0">
        <dgm:presLayoutVars>
          <dgm:dir/>
          <dgm:animLvl val="lvl"/>
          <dgm:resizeHandles val="exact"/>
        </dgm:presLayoutVars>
      </dgm:prSet>
      <dgm:spPr/>
    </dgm:pt>
    <dgm:pt modelId="{F08E1234-2C78-4B86-BA78-50A147C3CBC0}" type="pres">
      <dgm:prSet presAssocID="{582E0B6E-E6B4-4B53-8BCD-221A9E9B3BED}" presName="Name8" presStyleCnt="0"/>
      <dgm:spPr/>
    </dgm:pt>
    <dgm:pt modelId="{C93B2A4C-AF1B-4379-B1F1-79AE36FC3123}" type="pres">
      <dgm:prSet presAssocID="{582E0B6E-E6B4-4B53-8BCD-221A9E9B3BED}" presName="level" presStyleLbl="node1" presStyleIdx="0" presStyleCnt="4">
        <dgm:presLayoutVars>
          <dgm:chMax val="1"/>
          <dgm:bulletEnabled val="1"/>
        </dgm:presLayoutVars>
      </dgm:prSet>
      <dgm:spPr/>
      <dgm:t>
        <a:bodyPr/>
        <a:lstStyle/>
        <a:p>
          <a:endParaRPr lang="en-US"/>
        </a:p>
      </dgm:t>
    </dgm:pt>
    <dgm:pt modelId="{8AE4911D-F1D3-4ED3-B8D0-4DB366A9F4B9}" type="pres">
      <dgm:prSet presAssocID="{582E0B6E-E6B4-4B53-8BCD-221A9E9B3BED}" presName="levelTx" presStyleLbl="revTx" presStyleIdx="0" presStyleCnt="0">
        <dgm:presLayoutVars>
          <dgm:chMax val="1"/>
          <dgm:bulletEnabled val="1"/>
        </dgm:presLayoutVars>
      </dgm:prSet>
      <dgm:spPr/>
      <dgm:t>
        <a:bodyPr/>
        <a:lstStyle/>
        <a:p>
          <a:endParaRPr lang="en-US"/>
        </a:p>
      </dgm:t>
    </dgm:pt>
    <dgm:pt modelId="{FF1007EC-7E46-43A4-952C-0A5B1CBB6C4F}" type="pres">
      <dgm:prSet presAssocID="{317135E7-383A-4F00-9DC6-65D5208BD983}" presName="Name8" presStyleCnt="0"/>
      <dgm:spPr/>
    </dgm:pt>
    <dgm:pt modelId="{FFC1BC89-FD5A-413C-8521-7D5E25B1C8C5}" type="pres">
      <dgm:prSet presAssocID="{317135E7-383A-4F00-9DC6-65D5208BD983}" presName="level" presStyleLbl="node1" presStyleIdx="1" presStyleCnt="4">
        <dgm:presLayoutVars>
          <dgm:chMax val="1"/>
          <dgm:bulletEnabled val="1"/>
        </dgm:presLayoutVars>
      </dgm:prSet>
      <dgm:spPr/>
      <dgm:t>
        <a:bodyPr/>
        <a:lstStyle/>
        <a:p>
          <a:endParaRPr lang="en-US"/>
        </a:p>
      </dgm:t>
    </dgm:pt>
    <dgm:pt modelId="{7620BB32-B993-4B36-A827-08120020D994}" type="pres">
      <dgm:prSet presAssocID="{317135E7-383A-4F00-9DC6-65D5208BD983}" presName="levelTx" presStyleLbl="revTx" presStyleIdx="0" presStyleCnt="0">
        <dgm:presLayoutVars>
          <dgm:chMax val="1"/>
          <dgm:bulletEnabled val="1"/>
        </dgm:presLayoutVars>
      </dgm:prSet>
      <dgm:spPr/>
      <dgm:t>
        <a:bodyPr/>
        <a:lstStyle/>
        <a:p>
          <a:endParaRPr lang="en-US"/>
        </a:p>
      </dgm:t>
    </dgm:pt>
    <dgm:pt modelId="{1EA86CC9-AEBC-41B8-9F23-15294F2B23EB}" type="pres">
      <dgm:prSet presAssocID="{B162113E-CA9B-4BAF-A62F-D61FA4D8472C}" presName="Name8" presStyleCnt="0"/>
      <dgm:spPr/>
    </dgm:pt>
    <dgm:pt modelId="{BE1DBC62-A0AD-447D-A0FB-577CE5D546F9}" type="pres">
      <dgm:prSet presAssocID="{B162113E-CA9B-4BAF-A62F-D61FA4D8472C}" presName="level" presStyleLbl="node1" presStyleIdx="2" presStyleCnt="4">
        <dgm:presLayoutVars>
          <dgm:chMax val="1"/>
          <dgm:bulletEnabled val="1"/>
        </dgm:presLayoutVars>
      </dgm:prSet>
      <dgm:spPr/>
      <dgm:t>
        <a:bodyPr/>
        <a:lstStyle/>
        <a:p>
          <a:endParaRPr lang="en-US"/>
        </a:p>
      </dgm:t>
    </dgm:pt>
    <dgm:pt modelId="{CB4A0227-3343-4C14-8DA4-1103F8CF64BC}" type="pres">
      <dgm:prSet presAssocID="{B162113E-CA9B-4BAF-A62F-D61FA4D8472C}" presName="levelTx" presStyleLbl="revTx" presStyleIdx="0" presStyleCnt="0">
        <dgm:presLayoutVars>
          <dgm:chMax val="1"/>
          <dgm:bulletEnabled val="1"/>
        </dgm:presLayoutVars>
      </dgm:prSet>
      <dgm:spPr/>
      <dgm:t>
        <a:bodyPr/>
        <a:lstStyle/>
        <a:p>
          <a:endParaRPr lang="en-US"/>
        </a:p>
      </dgm:t>
    </dgm:pt>
    <dgm:pt modelId="{0528AEAD-7B78-4606-98AD-00AD5F384791}" type="pres">
      <dgm:prSet presAssocID="{F51CCAD6-18AC-461D-AC69-0123BC3AB3DB}" presName="Name8" presStyleCnt="0"/>
      <dgm:spPr/>
    </dgm:pt>
    <dgm:pt modelId="{B45D1488-8567-457F-B83F-145579F8A586}" type="pres">
      <dgm:prSet presAssocID="{F51CCAD6-18AC-461D-AC69-0123BC3AB3DB}" presName="level" presStyleLbl="node1" presStyleIdx="3" presStyleCnt="4">
        <dgm:presLayoutVars>
          <dgm:chMax val="1"/>
          <dgm:bulletEnabled val="1"/>
        </dgm:presLayoutVars>
      </dgm:prSet>
      <dgm:spPr/>
      <dgm:t>
        <a:bodyPr/>
        <a:lstStyle/>
        <a:p>
          <a:endParaRPr lang="en-US"/>
        </a:p>
      </dgm:t>
    </dgm:pt>
    <dgm:pt modelId="{5E5B7ACC-E9BC-49E2-B7E1-BA779CBDF8A1}" type="pres">
      <dgm:prSet presAssocID="{F51CCAD6-18AC-461D-AC69-0123BC3AB3DB}" presName="levelTx" presStyleLbl="revTx" presStyleIdx="0" presStyleCnt="0">
        <dgm:presLayoutVars>
          <dgm:chMax val="1"/>
          <dgm:bulletEnabled val="1"/>
        </dgm:presLayoutVars>
      </dgm:prSet>
      <dgm:spPr/>
      <dgm:t>
        <a:bodyPr/>
        <a:lstStyle/>
        <a:p>
          <a:endParaRPr lang="en-US"/>
        </a:p>
      </dgm:t>
    </dgm:pt>
  </dgm:ptLst>
  <dgm:cxnLst>
    <dgm:cxn modelId="{95DD31EA-D7C1-4A75-A784-FD8231E5A0C3}" srcId="{3DF9C1E5-34B2-4070-8E8F-7935BD9B38EE}" destId="{582E0B6E-E6B4-4B53-8BCD-221A9E9B3BED}" srcOrd="0" destOrd="0" parTransId="{C0237014-4DA1-4E1F-B34E-671C33B8B6F4}" sibTransId="{E847F607-6D15-40F4-864E-984DD60A93F9}"/>
    <dgm:cxn modelId="{C45DFD4A-E69C-4506-827C-4A6CD9E1A0CA}" type="presOf" srcId="{317135E7-383A-4F00-9DC6-65D5208BD983}" destId="{FFC1BC89-FD5A-413C-8521-7D5E25B1C8C5}" srcOrd="0" destOrd="0" presId="urn:microsoft.com/office/officeart/2005/8/layout/pyramid1"/>
    <dgm:cxn modelId="{42C15DA5-A0E0-46C2-ABBA-6206C37656F9}" type="presOf" srcId="{B162113E-CA9B-4BAF-A62F-D61FA4D8472C}" destId="{BE1DBC62-A0AD-447D-A0FB-577CE5D546F9}" srcOrd="0" destOrd="0" presId="urn:microsoft.com/office/officeart/2005/8/layout/pyramid1"/>
    <dgm:cxn modelId="{295D5739-ABDD-4AC1-A529-4D601838EE8E}" type="presOf" srcId="{B162113E-CA9B-4BAF-A62F-D61FA4D8472C}" destId="{CB4A0227-3343-4C14-8DA4-1103F8CF64BC}" srcOrd="1" destOrd="0" presId="urn:microsoft.com/office/officeart/2005/8/layout/pyramid1"/>
    <dgm:cxn modelId="{4C04180A-E110-463B-A42A-96A0F9348591}" type="presOf" srcId="{F51CCAD6-18AC-461D-AC69-0123BC3AB3DB}" destId="{5E5B7ACC-E9BC-49E2-B7E1-BA779CBDF8A1}" srcOrd="1" destOrd="0" presId="urn:microsoft.com/office/officeart/2005/8/layout/pyramid1"/>
    <dgm:cxn modelId="{4726083E-250A-4F16-9DEB-6A7F7E000F54}" srcId="{3DF9C1E5-34B2-4070-8E8F-7935BD9B38EE}" destId="{F51CCAD6-18AC-461D-AC69-0123BC3AB3DB}" srcOrd="3" destOrd="0" parTransId="{0E95D809-FDD6-460F-8088-36B0AAB13EE6}" sibTransId="{02DBE564-8E6B-45A3-88AD-0B49452F3915}"/>
    <dgm:cxn modelId="{AD4C406D-D800-4EF1-A0D1-EFFFE47A6D57}" type="presOf" srcId="{582E0B6E-E6B4-4B53-8BCD-221A9E9B3BED}" destId="{C93B2A4C-AF1B-4379-B1F1-79AE36FC3123}" srcOrd="0" destOrd="0" presId="urn:microsoft.com/office/officeart/2005/8/layout/pyramid1"/>
    <dgm:cxn modelId="{E3F86CF3-A534-426A-A4FA-B5794D9DE2B5}" srcId="{3DF9C1E5-34B2-4070-8E8F-7935BD9B38EE}" destId="{317135E7-383A-4F00-9DC6-65D5208BD983}" srcOrd="1" destOrd="0" parTransId="{218FA3BD-7003-4C7D-BA88-329DD804412D}" sibTransId="{222AFC71-4153-4839-8F76-DBC58563C8CC}"/>
    <dgm:cxn modelId="{DFEB85E4-E705-4262-B4D2-7B1B686C96DC}" type="presOf" srcId="{317135E7-383A-4F00-9DC6-65D5208BD983}" destId="{7620BB32-B993-4B36-A827-08120020D994}" srcOrd="1" destOrd="0" presId="urn:microsoft.com/office/officeart/2005/8/layout/pyramid1"/>
    <dgm:cxn modelId="{B24BED4A-83D6-43C4-8393-1510AB6EB0A5}" type="presOf" srcId="{582E0B6E-E6B4-4B53-8BCD-221A9E9B3BED}" destId="{8AE4911D-F1D3-4ED3-B8D0-4DB366A9F4B9}" srcOrd="1" destOrd="0" presId="urn:microsoft.com/office/officeart/2005/8/layout/pyramid1"/>
    <dgm:cxn modelId="{959ABE52-A027-4D54-AB9E-8BE1557DCE09}" srcId="{3DF9C1E5-34B2-4070-8E8F-7935BD9B38EE}" destId="{B162113E-CA9B-4BAF-A62F-D61FA4D8472C}" srcOrd="2" destOrd="0" parTransId="{EB79097A-4A5C-4C7E-AC8F-4A087EAE584C}" sibTransId="{F933D8E3-30E8-423C-8834-8E3661913E43}"/>
    <dgm:cxn modelId="{100C1920-8EF0-449C-ACB0-902279C6B723}" type="presOf" srcId="{3DF9C1E5-34B2-4070-8E8F-7935BD9B38EE}" destId="{BD2881D8-E5B6-4934-A0DB-9AE0558A49D9}" srcOrd="0" destOrd="0" presId="urn:microsoft.com/office/officeart/2005/8/layout/pyramid1"/>
    <dgm:cxn modelId="{F3B95D07-1C6B-4367-B0F1-7BC38F8702F5}" type="presOf" srcId="{F51CCAD6-18AC-461D-AC69-0123BC3AB3DB}" destId="{B45D1488-8567-457F-B83F-145579F8A586}" srcOrd="0" destOrd="0" presId="urn:microsoft.com/office/officeart/2005/8/layout/pyramid1"/>
    <dgm:cxn modelId="{EBF862F2-2444-4591-9D5D-2D767E6DE997}" type="presParOf" srcId="{BD2881D8-E5B6-4934-A0DB-9AE0558A49D9}" destId="{F08E1234-2C78-4B86-BA78-50A147C3CBC0}" srcOrd="0" destOrd="0" presId="urn:microsoft.com/office/officeart/2005/8/layout/pyramid1"/>
    <dgm:cxn modelId="{89A5CF79-D1D8-4CB8-A05B-43B20F4F0D90}" type="presParOf" srcId="{F08E1234-2C78-4B86-BA78-50A147C3CBC0}" destId="{C93B2A4C-AF1B-4379-B1F1-79AE36FC3123}" srcOrd="0" destOrd="0" presId="urn:microsoft.com/office/officeart/2005/8/layout/pyramid1"/>
    <dgm:cxn modelId="{504FC9CE-E834-4432-9857-9234FA845099}" type="presParOf" srcId="{F08E1234-2C78-4B86-BA78-50A147C3CBC0}" destId="{8AE4911D-F1D3-4ED3-B8D0-4DB366A9F4B9}" srcOrd="1" destOrd="0" presId="urn:microsoft.com/office/officeart/2005/8/layout/pyramid1"/>
    <dgm:cxn modelId="{27B18735-25A4-4710-8BFA-8329604BCE01}" type="presParOf" srcId="{BD2881D8-E5B6-4934-A0DB-9AE0558A49D9}" destId="{FF1007EC-7E46-43A4-952C-0A5B1CBB6C4F}" srcOrd="1" destOrd="0" presId="urn:microsoft.com/office/officeart/2005/8/layout/pyramid1"/>
    <dgm:cxn modelId="{B4AED295-9A62-452B-9FA6-4B84BA6C6EF9}" type="presParOf" srcId="{FF1007EC-7E46-43A4-952C-0A5B1CBB6C4F}" destId="{FFC1BC89-FD5A-413C-8521-7D5E25B1C8C5}" srcOrd="0" destOrd="0" presId="urn:microsoft.com/office/officeart/2005/8/layout/pyramid1"/>
    <dgm:cxn modelId="{A16472D2-81BE-4BF8-B5B1-99333705545A}" type="presParOf" srcId="{FF1007EC-7E46-43A4-952C-0A5B1CBB6C4F}" destId="{7620BB32-B993-4B36-A827-08120020D994}" srcOrd="1" destOrd="0" presId="urn:microsoft.com/office/officeart/2005/8/layout/pyramid1"/>
    <dgm:cxn modelId="{54D59346-6181-4E7D-AB31-A08C618A8659}" type="presParOf" srcId="{BD2881D8-E5B6-4934-A0DB-9AE0558A49D9}" destId="{1EA86CC9-AEBC-41B8-9F23-15294F2B23EB}" srcOrd="2" destOrd="0" presId="urn:microsoft.com/office/officeart/2005/8/layout/pyramid1"/>
    <dgm:cxn modelId="{D6ECFB52-51AB-45C3-A2B7-A89E4046F892}" type="presParOf" srcId="{1EA86CC9-AEBC-41B8-9F23-15294F2B23EB}" destId="{BE1DBC62-A0AD-447D-A0FB-577CE5D546F9}" srcOrd="0" destOrd="0" presId="urn:microsoft.com/office/officeart/2005/8/layout/pyramid1"/>
    <dgm:cxn modelId="{1CC6BD4F-6E8B-463C-829A-AF1C6F6FFD7B}" type="presParOf" srcId="{1EA86CC9-AEBC-41B8-9F23-15294F2B23EB}" destId="{CB4A0227-3343-4C14-8DA4-1103F8CF64BC}" srcOrd="1" destOrd="0" presId="urn:microsoft.com/office/officeart/2005/8/layout/pyramid1"/>
    <dgm:cxn modelId="{2B583D6E-8B43-4E49-8FDE-094A2EB11856}" type="presParOf" srcId="{BD2881D8-E5B6-4934-A0DB-9AE0558A49D9}" destId="{0528AEAD-7B78-4606-98AD-00AD5F384791}" srcOrd="3" destOrd="0" presId="urn:microsoft.com/office/officeart/2005/8/layout/pyramid1"/>
    <dgm:cxn modelId="{4635374C-32C8-4C32-B6B3-F95F86D9CB4B}" type="presParOf" srcId="{0528AEAD-7B78-4606-98AD-00AD5F384791}" destId="{B45D1488-8567-457F-B83F-145579F8A586}" srcOrd="0" destOrd="0" presId="urn:microsoft.com/office/officeart/2005/8/layout/pyramid1"/>
    <dgm:cxn modelId="{2FC17E30-C365-428D-86D9-3E74849F816A}" type="presParOf" srcId="{0528AEAD-7B78-4606-98AD-00AD5F384791}" destId="{5E5B7ACC-E9BC-49E2-B7E1-BA779CBDF8A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C3AA60-46A4-4573-B82C-8F9A00E508F3}" type="doc">
      <dgm:prSet loTypeId="urn:microsoft.com/office/officeart/2005/8/layout/pyramid1" loCatId="pyramid" qsTypeId="urn:microsoft.com/office/officeart/2005/8/quickstyle/simple1" qsCatId="simple" csTypeId="urn:microsoft.com/office/officeart/2005/8/colors/accent1_2" csCatId="accent1" phldr="1"/>
      <dgm:spPr/>
    </dgm:pt>
    <dgm:pt modelId="{7E920892-7746-4F9D-A78E-FEA6E817F2BF}">
      <dgm:prSet phldrT="[Text]" custT="1"/>
      <dgm:spPr>
        <a:solidFill>
          <a:srgbClr val="FFCC00"/>
        </a:solidFill>
      </dgm:spPr>
      <dgm:t>
        <a:bodyPr/>
        <a:lstStyle/>
        <a:p>
          <a:endParaRPr lang="en-US" sz="1000" b="1">
            <a:cs typeface="B Nazanin" panose="00000400000000000000" pitchFamily="2" charset="-78"/>
          </a:endParaRPr>
        </a:p>
        <a:p>
          <a:r>
            <a:rPr lang="fa-IR" sz="1200" b="1">
              <a:cs typeface="B Nazanin" panose="00000400000000000000" pitchFamily="2" charset="-78"/>
            </a:rPr>
            <a:t>کسب‌وکار</a:t>
          </a:r>
          <a:endParaRPr lang="en-US" sz="1200" b="1">
            <a:cs typeface="B Nazanin" panose="00000400000000000000" pitchFamily="2" charset="-78"/>
          </a:endParaRPr>
        </a:p>
      </dgm:t>
    </dgm:pt>
    <dgm:pt modelId="{AC7FC55E-6BE5-4E4E-81CA-5338B4386F76}" type="parTrans" cxnId="{B6A0CE78-8A15-410F-B941-814D89261258}">
      <dgm:prSet/>
      <dgm:spPr/>
      <dgm:t>
        <a:bodyPr/>
        <a:lstStyle/>
        <a:p>
          <a:endParaRPr lang="en-US" sz="1050">
            <a:cs typeface="B Mitra" panose="00000400000000000000" pitchFamily="2" charset="-78"/>
          </a:endParaRPr>
        </a:p>
      </dgm:t>
    </dgm:pt>
    <dgm:pt modelId="{305DD40B-0E78-463B-8BE4-E7198D0A1132}" type="sibTrans" cxnId="{B6A0CE78-8A15-410F-B941-814D89261258}">
      <dgm:prSet/>
      <dgm:spPr/>
      <dgm:t>
        <a:bodyPr/>
        <a:lstStyle/>
        <a:p>
          <a:endParaRPr lang="en-US" sz="1050">
            <a:cs typeface="B Mitra" panose="00000400000000000000" pitchFamily="2" charset="-78"/>
          </a:endParaRPr>
        </a:p>
      </dgm:t>
    </dgm:pt>
    <dgm:pt modelId="{9B1339D3-17EC-4377-8BF2-2F73A0AA4397}">
      <dgm:prSet phldrT="[Text]" custT="1"/>
      <dgm:spPr>
        <a:solidFill>
          <a:srgbClr val="FFFF99"/>
        </a:solidFill>
      </dgm:spPr>
      <dgm:t>
        <a:bodyPr/>
        <a:lstStyle/>
        <a:p>
          <a:r>
            <a:rPr lang="fa-IR" sz="1200" b="1">
              <a:cs typeface="B Nazanin" panose="00000400000000000000" pitchFamily="2" charset="-78"/>
            </a:rPr>
            <a:t>داده</a:t>
          </a:r>
          <a:endParaRPr lang="en-US" sz="1200" b="1">
            <a:cs typeface="B Nazanin" panose="00000400000000000000" pitchFamily="2" charset="-78"/>
          </a:endParaRPr>
        </a:p>
      </dgm:t>
    </dgm:pt>
    <dgm:pt modelId="{A027C9EF-35A8-417B-AC17-02F85BDACDCF}" type="parTrans" cxnId="{FE0C0567-DFD4-4653-95AD-7DEC1261FC4B}">
      <dgm:prSet/>
      <dgm:spPr/>
      <dgm:t>
        <a:bodyPr/>
        <a:lstStyle/>
        <a:p>
          <a:endParaRPr lang="en-US" sz="1050">
            <a:cs typeface="B Mitra" panose="00000400000000000000" pitchFamily="2" charset="-78"/>
          </a:endParaRPr>
        </a:p>
      </dgm:t>
    </dgm:pt>
    <dgm:pt modelId="{A5AEFCAB-0160-4013-B337-261F10A7BB68}" type="sibTrans" cxnId="{FE0C0567-DFD4-4653-95AD-7DEC1261FC4B}">
      <dgm:prSet/>
      <dgm:spPr/>
      <dgm:t>
        <a:bodyPr/>
        <a:lstStyle/>
        <a:p>
          <a:endParaRPr lang="en-US" sz="1050">
            <a:cs typeface="B Mitra" panose="00000400000000000000" pitchFamily="2" charset="-78"/>
          </a:endParaRPr>
        </a:p>
      </dgm:t>
    </dgm:pt>
    <dgm:pt modelId="{F1AA70A8-30AD-4097-B475-D96D4334813B}">
      <dgm:prSet phldrT="[Text]" custT="1"/>
      <dgm:spPr>
        <a:solidFill>
          <a:srgbClr val="92D050"/>
        </a:solidFill>
      </dgm:spPr>
      <dgm:t>
        <a:bodyPr/>
        <a:lstStyle/>
        <a:p>
          <a:r>
            <a:rPr lang="fa-IR" sz="1200" b="1">
              <a:cs typeface="B Nazanin" panose="00000400000000000000" pitchFamily="2" charset="-78"/>
            </a:rPr>
            <a:t>برنامه کاربردی</a:t>
          </a:r>
          <a:endParaRPr lang="en-US" sz="1200" b="1">
            <a:cs typeface="B Nazanin" panose="00000400000000000000" pitchFamily="2" charset="-78"/>
          </a:endParaRPr>
        </a:p>
      </dgm:t>
    </dgm:pt>
    <dgm:pt modelId="{52F97597-45EC-4531-8F55-E0821A0A1077}" type="parTrans" cxnId="{075411F8-5B83-4450-AD25-BCC543BDF8AE}">
      <dgm:prSet/>
      <dgm:spPr/>
      <dgm:t>
        <a:bodyPr/>
        <a:lstStyle/>
        <a:p>
          <a:endParaRPr lang="en-US" sz="1050">
            <a:cs typeface="B Mitra" panose="00000400000000000000" pitchFamily="2" charset="-78"/>
          </a:endParaRPr>
        </a:p>
      </dgm:t>
    </dgm:pt>
    <dgm:pt modelId="{F9F77952-5785-4460-941C-E95CED7A1BF0}" type="sibTrans" cxnId="{075411F8-5B83-4450-AD25-BCC543BDF8AE}">
      <dgm:prSet/>
      <dgm:spPr/>
      <dgm:t>
        <a:bodyPr/>
        <a:lstStyle/>
        <a:p>
          <a:endParaRPr lang="en-US" sz="1050">
            <a:cs typeface="B Mitra" panose="00000400000000000000" pitchFamily="2" charset="-78"/>
          </a:endParaRPr>
        </a:p>
      </dgm:t>
    </dgm:pt>
    <dgm:pt modelId="{EEBCBD4B-2FA5-4F5A-AB70-053CBB7F5E9F}">
      <dgm:prSet phldrT="[Text]" custT="1"/>
      <dgm:spPr>
        <a:solidFill>
          <a:srgbClr val="3399FF"/>
        </a:solidFill>
      </dgm:spPr>
      <dgm:t>
        <a:bodyPr/>
        <a:lstStyle/>
        <a:p>
          <a:r>
            <a:rPr lang="fa-IR" sz="1200" b="1">
              <a:cs typeface="B Nazanin" panose="00000400000000000000" pitchFamily="2" charset="-78"/>
            </a:rPr>
            <a:t>زیرساخت فناوری</a:t>
          </a:r>
          <a:endParaRPr lang="en-US" sz="1200" b="1">
            <a:cs typeface="B Nazanin" panose="00000400000000000000" pitchFamily="2" charset="-78"/>
          </a:endParaRPr>
        </a:p>
      </dgm:t>
    </dgm:pt>
    <dgm:pt modelId="{6055CFD7-196E-4E76-8800-730F6D5C6985}" type="parTrans" cxnId="{E10BDC81-3055-4607-8C4C-AFDC60BCF64C}">
      <dgm:prSet/>
      <dgm:spPr/>
      <dgm:t>
        <a:bodyPr/>
        <a:lstStyle/>
        <a:p>
          <a:endParaRPr lang="en-US" sz="1050">
            <a:cs typeface="B Mitra" panose="00000400000000000000" pitchFamily="2" charset="-78"/>
          </a:endParaRPr>
        </a:p>
      </dgm:t>
    </dgm:pt>
    <dgm:pt modelId="{E6186962-AF47-4763-BDE3-58FDE6E53C40}" type="sibTrans" cxnId="{E10BDC81-3055-4607-8C4C-AFDC60BCF64C}">
      <dgm:prSet/>
      <dgm:spPr/>
      <dgm:t>
        <a:bodyPr/>
        <a:lstStyle/>
        <a:p>
          <a:endParaRPr lang="en-US" sz="1050">
            <a:cs typeface="B Mitra" panose="00000400000000000000" pitchFamily="2" charset="-78"/>
          </a:endParaRPr>
        </a:p>
      </dgm:t>
    </dgm:pt>
    <dgm:pt modelId="{45C68F1D-8A95-4374-BAFD-D7DB892DBB42}" type="pres">
      <dgm:prSet presAssocID="{14C3AA60-46A4-4573-B82C-8F9A00E508F3}" presName="Name0" presStyleCnt="0">
        <dgm:presLayoutVars>
          <dgm:dir/>
          <dgm:animLvl val="lvl"/>
          <dgm:resizeHandles val="exact"/>
        </dgm:presLayoutVars>
      </dgm:prSet>
      <dgm:spPr/>
    </dgm:pt>
    <dgm:pt modelId="{A8C5FDF9-2D38-45BF-B044-68DB3FC27DC5}" type="pres">
      <dgm:prSet presAssocID="{7E920892-7746-4F9D-A78E-FEA6E817F2BF}" presName="Name8" presStyleCnt="0"/>
      <dgm:spPr/>
    </dgm:pt>
    <dgm:pt modelId="{9639DEC1-4E6A-49BF-94EF-70AB27598326}" type="pres">
      <dgm:prSet presAssocID="{7E920892-7746-4F9D-A78E-FEA6E817F2BF}" presName="level" presStyleLbl="node1" presStyleIdx="0" presStyleCnt="4">
        <dgm:presLayoutVars>
          <dgm:chMax val="1"/>
          <dgm:bulletEnabled val="1"/>
        </dgm:presLayoutVars>
      </dgm:prSet>
      <dgm:spPr/>
      <dgm:t>
        <a:bodyPr/>
        <a:lstStyle/>
        <a:p>
          <a:endParaRPr lang="en-US"/>
        </a:p>
      </dgm:t>
    </dgm:pt>
    <dgm:pt modelId="{D8939CD6-B037-4BED-A238-1F2269BE7EF4}" type="pres">
      <dgm:prSet presAssocID="{7E920892-7746-4F9D-A78E-FEA6E817F2BF}" presName="levelTx" presStyleLbl="revTx" presStyleIdx="0" presStyleCnt="0">
        <dgm:presLayoutVars>
          <dgm:chMax val="1"/>
          <dgm:bulletEnabled val="1"/>
        </dgm:presLayoutVars>
      </dgm:prSet>
      <dgm:spPr/>
      <dgm:t>
        <a:bodyPr/>
        <a:lstStyle/>
        <a:p>
          <a:endParaRPr lang="en-US"/>
        </a:p>
      </dgm:t>
    </dgm:pt>
    <dgm:pt modelId="{C91F9E2F-047B-44FF-948A-59D7D6A71E60}" type="pres">
      <dgm:prSet presAssocID="{9B1339D3-17EC-4377-8BF2-2F73A0AA4397}" presName="Name8" presStyleCnt="0"/>
      <dgm:spPr/>
    </dgm:pt>
    <dgm:pt modelId="{3C825789-9B64-429B-8CCA-56136BB6884F}" type="pres">
      <dgm:prSet presAssocID="{9B1339D3-17EC-4377-8BF2-2F73A0AA4397}" presName="level" presStyleLbl="node1" presStyleIdx="1" presStyleCnt="4">
        <dgm:presLayoutVars>
          <dgm:chMax val="1"/>
          <dgm:bulletEnabled val="1"/>
        </dgm:presLayoutVars>
      </dgm:prSet>
      <dgm:spPr/>
      <dgm:t>
        <a:bodyPr/>
        <a:lstStyle/>
        <a:p>
          <a:endParaRPr lang="en-US"/>
        </a:p>
      </dgm:t>
    </dgm:pt>
    <dgm:pt modelId="{1B8523C1-E6D5-45FE-ACF0-A4121AE34AB4}" type="pres">
      <dgm:prSet presAssocID="{9B1339D3-17EC-4377-8BF2-2F73A0AA4397}" presName="levelTx" presStyleLbl="revTx" presStyleIdx="0" presStyleCnt="0">
        <dgm:presLayoutVars>
          <dgm:chMax val="1"/>
          <dgm:bulletEnabled val="1"/>
        </dgm:presLayoutVars>
      </dgm:prSet>
      <dgm:spPr/>
      <dgm:t>
        <a:bodyPr/>
        <a:lstStyle/>
        <a:p>
          <a:endParaRPr lang="en-US"/>
        </a:p>
      </dgm:t>
    </dgm:pt>
    <dgm:pt modelId="{E9CE4189-38B1-4211-8E99-5DEB2BA42B7C}" type="pres">
      <dgm:prSet presAssocID="{F1AA70A8-30AD-4097-B475-D96D4334813B}" presName="Name8" presStyleCnt="0"/>
      <dgm:spPr/>
    </dgm:pt>
    <dgm:pt modelId="{8FC31C51-E33E-4269-8C17-861A8E814252}" type="pres">
      <dgm:prSet presAssocID="{F1AA70A8-30AD-4097-B475-D96D4334813B}" presName="level" presStyleLbl="node1" presStyleIdx="2" presStyleCnt="4">
        <dgm:presLayoutVars>
          <dgm:chMax val="1"/>
          <dgm:bulletEnabled val="1"/>
        </dgm:presLayoutVars>
      </dgm:prSet>
      <dgm:spPr/>
      <dgm:t>
        <a:bodyPr/>
        <a:lstStyle/>
        <a:p>
          <a:endParaRPr lang="en-US"/>
        </a:p>
      </dgm:t>
    </dgm:pt>
    <dgm:pt modelId="{627B3868-47F4-4066-AAB7-04628C74C109}" type="pres">
      <dgm:prSet presAssocID="{F1AA70A8-30AD-4097-B475-D96D4334813B}" presName="levelTx" presStyleLbl="revTx" presStyleIdx="0" presStyleCnt="0">
        <dgm:presLayoutVars>
          <dgm:chMax val="1"/>
          <dgm:bulletEnabled val="1"/>
        </dgm:presLayoutVars>
      </dgm:prSet>
      <dgm:spPr/>
      <dgm:t>
        <a:bodyPr/>
        <a:lstStyle/>
        <a:p>
          <a:endParaRPr lang="en-US"/>
        </a:p>
      </dgm:t>
    </dgm:pt>
    <dgm:pt modelId="{135F36D3-5972-4369-9CC7-019D4E8EF96E}" type="pres">
      <dgm:prSet presAssocID="{EEBCBD4B-2FA5-4F5A-AB70-053CBB7F5E9F}" presName="Name8" presStyleCnt="0"/>
      <dgm:spPr/>
    </dgm:pt>
    <dgm:pt modelId="{431A77AC-B63B-4936-B096-D48DC6E6A13C}" type="pres">
      <dgm:prSet presAssocID="{EEBCBD4B-2FA5-4F5A-AB70-053CBB7F5E9F}" presName="level" presStyleLbl="node1" presStyleIdx="3" presStyleCnt="4">
        <dgm:presLayoutVars>
          <dgm:chMax val="1"/>
          <dgm:bulletEnabled val="1"/>
        </dgm:presLayoutVars>
      </dgm:prSet>
      <dgm:spPr/>
      <dgm:t>
        <a:bodyPr/>
        <a:lstStyle/>
        <a:p>
          <a:endParaRPr lang="en-US"/>
        </a:p>
      </dgm:t>
    </dgm:pt>
    <dgm:pt modelId="{385C79EB-4E9C-4AFE-A797-B66FA315DDC1}" type="pres">
      <dgm:prSet presAssocID="{EEBCBD4B-2FA5-4F5A-AB70-053CBB7F5E9F}" presName="levelTx" presStyleLbl="revTx" presStyleIdx="0" presStyleCnt="0">
        <dgm:presLayoutVars>
          <dgm:chMax val="1"/>
          <dgm:bulletEnabled val="1"/>
        </dgm:presLayoutVars>
      </dgm:prSet>
      <dgm:spPr/>
      <dgm:t>
        <a:bodyPr/>
        <a:lstStyle/>
        <a:p>
          <a:endParaRPr lang="en-US"/>
        </a:p>
      </dgm:t>
    </dgm:pt>
  </dgm:ptLst>
  <dgm:cxnLst>
    <dgm:cxn modelId="{FE0C0567-DFD4-4653-95AD-7DEC1261FC4B}" srcId="{14C3AA60-46A4-4573-B82C-8F9A00E508F3}" destId="{9B1339D3-17EC-4377-8BF2-2F73A0AA4397}" srcOrd="1" destOrd="0" parTransId="{A027C9EF-35A8-417B-AC17-02F85BDACDCF}" sibTransId="{A5AEFCAB-0160-4013-B337-261F10A7BB68}"/>
    <dgm:cxn modelId="{90DAFA32-BD14-4532-8627-C95745C5B88C}" type="presOf" srcId="{EEBCBD4B-2FA5-4F5A-AB70-053CBB7F5E9F}" destId="{431A77AC-B63B-4936-B096-D48DC6E6A13C}" srcOrd="0" destOrd="0" presId="urn:microsoft.com/office/officeart/2005/8/layout/pyramid1"/>
    <dgm:cxn modelId="{44F2D27F-C3F0-4905-8DFF-49288B39252F}" type="presOf" srcId="{F1AA70A8-30AD-4097-B475-D96D4334813B}" destId="{8FC31C51-E33E-4269-8C17-861A8E814252}" srcOrd="0" destOrd="0" presId="urn:microsoft.com/office/officeart/2005/8/layout/pyramid1"/>
    <dgm:cxn modelId="{F7AB3AA5-3FE5-4CBE-BE45-C372E4B0D62B}" type="presOf" srcId="{EEBCBD4B-2FA5-4F5A-AB70-053CBB7F5E9F}" destId="{385C79EB-4E9C-4AFE-A797-B66FA315DDC1}" srcOrd="1" destOrd="0" presId="urn:microsoft.com/office/officeart/2005/8/layout/pyramid1"/>
    <dgm:cxn modelId="{60875260-4538-4E2B-88D6-221AB881240A}" type="presOf" srcId="{7E920892-7746-4F9D-A78E-FEA6E817F2BF}" destId="{9639DEC1-4E6A-49BF-94EF-70AB27598326}" srcOrd="0" destOrd="0" presId="urn:microsoft.com/office/officeart/2005/8/layout/pyramid1"/>
    <dgm:cxn modelId="{B6A0CE78-8A15-410F-B941-814D89261258}" srcId="{14C3AA60-46A4-4573-B82C-8F9A00E508F3}" destId="{7E920892-7746-4F9D-A78E-FEA6E817F2BF}" srcOrd="0" destOrd="0" parTransId="{AC7FC55E-6BE5-4E4E-81CA-5338B4386F76}" sibTransId="{305DD40B-0E78-463B-8BE4-E7198D0A1132}"/>
    <dgm:cxn modelId="{538F6CC4-25B0-45F8-AD12-50DE3EA55206}" type="presOf" srcId="{7E920892-7746-4F9D-A78E-FEA6E817F2BF}" destId="{D8939CD6-B037-4BED-A238-1F2269BE7EF4}" srcOrd="1" destOrd="0" presId="urn:microsoft.com/office/officeart/2005/8/layout/pyramid1"/>
    <dgm:cxn modelId="{D4FAAE1F-99D9-46A6-B40A-CFFCB2B032FE}" type="presOf" srcId="{9B1339D3-17EC-4377-8BF2-2F73A0AA4397}" destId="{3C825789-9B64-429B-8CCA-56136BB6884F}" srcOrd="0" destOrd="0" presId="urn:microsoft.com/office/officeart/2005/8/layout/pyramid1"/>
    <dgm:cxn modelId="{3C5C585D-577D-45F4-9B2C-597F354FE310}" type="presOf" srcId="{F1AA70A8-30AD-4097-B475-D96D4334813B}" destId="{627B3868-47F4-4066-AAB7-04628C74C109}" srcOrd="1" destOrd="0" presId="urn:microsoft.com/office/officeart/2005/8/layout/pyramid1"/>
    <dgm:cxn modelId="{075411F8-5B83-4450-AD25-BCC543BDF8AE}" srcId="{14C3AA60-46A4-4573-B82C-8F9A00E508F3}" destId="{F1AA70A8-30AD-4097-B475-D96D4334813B}" srcOrd="2" destOrd="0" parTransId="{52F97597-45EC-4531-8F55-E0821A0A1077}" sibTransId="{F9F77952-5785-4460-941C-E95CED7A1BF0}"/>
    <dgm:cxn modelId="{4DE0B7C4-1B20-4BE8-8323-BBB1D40DD747}" type="presOf" srcId="{9B1339D3-17EC-4377-8BF2-2F73A0AA4397}" destId="{1B8523C1-E6D5-45FE-ACF0-A4121AE34AB4}" srcOrd="1" destOrd="0" presId="urn:microsoft.com/office/officeart/2005/8/layout/pyramid1"/>
    <dgm:cxn modelId="{E10BDC81-3055-4607-8C4C-AFDC60BCF64C}" srcId="{14C3AA60-46A4-4573-B82C-8F9A00E508F3}" destId="{EEBCBD4B-2FA5-4F5A-AB70-053CBB7F5E9F}" srcOrd="3" destOrd="0" parTransId="{6055CFD7-196E-4E76-8800-730F6D5C6985}" sibTransId="{E6186962-AF47-4763-BDE3-58FDE6E53C40}"/>
    <dgm:cxn modelId="{1726CC8A-C303-4B79-8EFB-CF18D472D1D9}" type="presOf" srcId="{14C3AA60-46A4-4573-B82C-8F9A00E508F3}" destId="{45C68F1D-8A95-4374-BAFD-D7DB892DBB42}" srcOrd="0" destOrd="0" presId="urn:microsoft.com/office/officeart/2005/8/layout/pyramid1"/>
    <dgm:cxn modelId="{D04674A7-8FA3-4A5E-8EFD-231621FA0E81}" type="presParOf" srcId="{45C68F1D-8A95-4374-BAFD-D7DB892DBB42}" destId="{A8C5FDF9-2D38-45BF-B044-68DB3FC27DC5}" srcOrd="0" destOrd="0" presId="urn:microsoft.com/office/officeart/2005/8/layout/pyramid1"/>
    <dgm:cxn modelId="{989DDAB2-52DB-44D3-8F43-85DB42F1EFE2}" type="presParOf" srcId="{A8C5FDF9-2D38-45BF-B044-68DB3FC27DC5}" destId="{9639DEC1-4E6A-49BF-94EF-70AB27598326}" srcOrd="0" destOrd="0" presId="urn:microsoft.com/office/officeart/2005/8/layout/pyramid1"/>
    <dgm:cxn modelId="{C723AAE5-3A64-4D1F-A660-E37FA99ED785}" type="presParOf" srcId="{A8C5FDF9-2D38-45BF-B044-68DB3FC27DC5}" destId="{D8939CD6-B037-4BED-A238-1F2269BE7EF4}" srcOrd="1" destOrd="0" presId="urn:microsoft.com/office/officeart/2005/8/layout/pyramid1"/>
    <dgm:cxn modelId="{C05EA8D0-5EC3-410D-B859-6C49E681DB49}" type="presParOf" srcId="{45C68F1D-8A95-4374-BAFD-D7DB892DBB42}" destId="{C91F9E2F-047B-44FF-948A-59D7D6A71E60}" srcOrd="1" destOrd="0" presId="urn:microsoft.com/office/officeart/2005/8/layout/pyramid1"/>
    <dgm:cxn modelId="{E2FC144D-6C49-4807-BB56-D7567029BD37}" type="presParOf" srcId="{C91F9E2F-047B-44FF-948A-59D7D6A71E60}" destId="{3C825789-9B64-429B-8CCA-56136BB6884F}" srcOrd="0" destOrd="0" presId="urn:microsoft.com/office/officeart/2005/8/layout/pyramid1"/>
    <dgm:cxn modelId="{593229DF-6F14-4902-A28C-BF4E459BCBFF}" type="presParOf" srcId="{C91F9E2F-047B-44FF-948A-59D7D6A71E60}" destId="{1B8523C1-E6D5-45FE-ACF0-A4121AE34AB4}" srcOrd="1" destOrd="0" presId="urn:microsoft.com/office/officeart/2005/8/layout/pyramid1"/>
    <dgm:cxn modelId="{AB5F1531-A901-40A3-817E-3276CB2C26A5}" type="presParOf" srcId="{45C68F1D-8A95-4374-BAFD-D7DB892DBB42}" destId="{E9CE4189-38B1-4211-8E99-5DEB2BA42B7C}" srcOrd="2" destOrd="0" presId="urn:microsoft.com/office/officeart/2005/8/layout/pyramid1"/>
    <dgm:cxn modelId="{57F61202-5209-49BA-B4E9-FB4EB0225C66}" type="presParOf" srcId="{E9CE4189-38B1-4211-8E99-5DEB2BA42B7C}" destId="{8FC31C51-E33E-4269-8C17-861A8E814252}" srcOrd="0" destOrd="0" presId="urn:microsoft.com/office/officeart/2005/8/layout/pyramid1"/>
    <dgm:cxn modelId="{0F08C860-B67E-4005-AA41-8B01F4FF2CF2}" type="presParOf" srcId="{E9CE4189-38B1-4211-8E99-5DEB2BA42B7C}" destId="{627B3868-47F4-4066-AAB7-04628C74C109}" srcOrd="1" destOrd="0" presId="urn:microsoft.com/office/officeart/2005/8/layout/pyramid1"/>
    <dgm:cxn modelId="{5468E2A3-2A04-4908-9532-2DF873545E53}" type="presParOf" srcId="{45C68F1D-8A95-4374-BAFD-D7DB892DBB42}" destId="{135F36D3-5972-4369-9CC7-019D4E8EF96E}" srcOrd="3" destOrd="0" presId="urn:microsoft.com/office/officeart/2005/8/layout/pyramid1"/>
    <dgm:cxn modelId="{82D4C98E-3D2B-4A2C-8F38-F9B1CF12A402}" type="presParOf" srcId="{135F36D3-5972-4369-9CC7-019D4E8EF96E}" destId="{431A77AC-B63B-4936-B096-D48DC6E6A13C}" srcOrd="0" destOrd="0" presId="urn:microsoft.com/office/officeart/2005/8/layout/pyramid1"/>
    <dgm:cxn modelId="{1DF55C3B-5862-4C52-816D-D183FACCB8FB}" type="presParOf" srcId="{135F36D3-5972-4369-9CC7-019D4E8EF96E}" destId="{385C79EB-4E9C-4AFE-A797-B66FA315DDC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C981D5-9F50-4E34-9E4E-0FFFCC47295A}" type="doc">
      <dgm:prSet loTypeId="urn:microsoft.com/office/officeart/2005/8/layout/pyramid1" loCatId="pyramid" qsTypeId="urn:microsoft.com/office/officeart/2005/8/quickstyle/3d2" qsCatId="3D" csTypeId="urn:microsoft.com/office/officeart/2005/8/colors/accent0_1" csCatId="mainScheme" phldr="1"/>
      <dgm:spPr/>
    </dgm:pt>
    <dgm:pt modelId="{E33C4EFB-B2D0-477C-9BCD-23BD1A982F53}">
      <dgm:prSet phldrT="[Text]"/>
      <dgm:spPr/>
      <dgm:t>
        <a:bodyPr/>
        <a:lstStyle/>
        <a:p>
          <a:r>
            <a:rPr lang="en-US" dirty="0" smtClean="0"/>
            <a:t> </a:t>
          </a:r>
          <a:endParaRPr lang="en-US" dirty="0"/>
        </a:p>
      </dgm:t>
    </dgm:pt>
    <dgm:pt modelId="{2F69F510-1580-41C0-8956-12EEB9E8F3A0}" type="parTrans" cxnId="{13663093-038E-442D-87EA-DAE2465A13C7}">
      <dgm:prSet/>
      <dgm:spPr/>
      <dgm:t>
        <a:bodyPr/>
        <a:lstStyle/>
        <a:p>
          <a:endParaRPr lang="en-US"/>
        </a:p>
      </dgm:t>
    </dgm:pt>
    <dgm:pt modelId="{67FC6676-0410-4623-8B9D-64B0EFBC4E66}" type="sibTrans" cxnId="{13663093-038E-442D-87EA-DAE2465A13C7}">
      <dgm:prSet/>
      <dgm:spPr/>
      <dgm:t>
        <a:bodyPr/>
        <a:lstStyle/>
        <a:p>
          <a:endParaRPr lang="en-US"/>
        </a:p>
      </dgm:t>
    </dgm:pt>
    <dgm:pt modelId="{4409062D-2736-4419-BF4A-A24A0A4A5F8A}">
      <dgm:prSet phldrT="[Text]"/>
      <dgm:spPr/>
      <dgm:t>
        <a:bodyPr/>
        <a:lstStyle/>
        <a:p>
          <a:r>
            <a:rPr lang="en-US" dirty="0" smtClean="0"/>
            <a:t> </a:t>
          </a:r>
          <a:endParaRPr lang="en-US" dirty="0"/>
        </a:p>
      </dgm:t>
    </dgm:pt>
    <dgm:pt modelId="{41467952-C8B2-4361-922D-8D4B573B863E}" type="parTrans" cxnId="{92C2D92C-7363-47E6-BE42-028E8B6F57FC}">
      <dgm:prSet/>
      <dgm:spPr/>
      <dgm:t>
        <a:bodyPr/>
        <a:lstStyle/>
        <a:p>
          <a:endParaRPr lang="en-US"/>
        </a:p>
      </dgm:t>
    </dgm:pt>
    <dgm:pt modelId="{8B7933AC-1297-494B-B860-7CA277A4AAB2}" type="sibTrans" cxnId="{92C2D92C-7363-47E6-BE42-028E8B6F57FC}">
      <dgm:prSet/>
      <dgm:spPr/>
      <dgm:t>
        <a:bodyPr/>
        <a:lstStyle/>
        <a:p>
          <a:endParaRPr lang="en-US"/>
        </a:p>
      </dgm:t>
    </dgm:pt>
    <dgm:pt modelId="{8EA558A6-B8BA-4939-BB8C-19E869F9CA20}">
      <dgm:prSet phldrT="[Text]"/>
      <dgm:spPr/>
      <dgm:t>
        <a:bodyPr/>
        <a:lstStyle/>
        <a:p>
          <a:r>
            <a:rPr lang="en-US" dirty="0" smtClean="0"/>
            <a:t> </a:t>
          </a:r>
          <a:endParaRPr lang="en-US" dirty="0"/>
        </a:p>
      </dgm:t>
    </dgm:pt>
    <dgm:pt modelId="{17D91AC3-3C3E-4403-82DA-87DF9541BF2B}" type="parTrans" cxnId="{BFDDAD3E-F68C-4C66-BF77-726139FD4A8D}">
      <dgm:prSet/>
      <dgm:spPr/>
      <dgm:t>
        <a:bodyPr/>
        <a:lstStyle/>
        <a:p>
          <a:endParaRPr lang="en-US"/>
        </a:p>
      </dgm:t>
    </dgm:pt>
    <dgm:pt modelId="{99586630-79B0-45A6-B06C-3D55BD13CB65}" type="sibTrans" cxnId="{BFDDAD3E-F68C-4C66-BF77-726139FD4A8D}">
      <dgm:prSet/>
      <dgm:spPr/>
      <dgm:t>
        <a:bodyPr/>
        <a:lstStyle/>
        <a:p>
          <a:endParaRPr lang="en-US"/>
        </a:p>
      </dgm:t>
    </dgm:pt>
    <dgm:pt modelId="{CE41E1F8-D442-4EB3-86F1-0AF520B95FA0}">
      <dgm:prSet phldrT="[Text]"/>
      <dgm:spPr/>
      <dgm:t>
        <a:bodyPr/>
        <a:lstStyle/>
        <a:p>
          <a:endParaRPr lang="en-US" dirty="0"/>
        </a:p>
      </dgm:t>
    </dgm:pt>
    <dgm:pt modelId="{94F3E67A-CC88-49AE-9ED8-187AB9C0D847}" type="parTrans" cxnId="{DE3C1A9E-7921-4918-AC3B-D22A377F18E4}">
      <dgm:prSet/>
      <dgm:spPr/>
      <dgm:t>
        <a:bodyPr/>
        <a:lstStyle/>
        <a:p>
          <a:endParaRPr lang="en-US"/>
        </a:p>
      </dgm:t>
    </dgm:pt>
    <dgm:pt modelId="{B1E00977-64C1-4834-9F03-A7934677FAB3}" type="sibTrans" cxnId="{DE3C1A9E-7921-4918-AC3B-D22A377F18E4}">
      <dgm:prSet/>
      <dgm:spPr/>
      <dgm:t>
        <a:bodyPr/>
        <a:lstStyle/>
        <a:p>
          <a:endParaRPr lang="en-US"/>
        </a:p>
      </dgm:t>
    </dgm:pt>
    <dgm:pt modelId="{A4FDBB9A-453C-4234-8D3D-535F5372C1CA}" type="pres">
      <dgm:prSet presAssocID="{54C981D5-9F50-4E34-9E4E-0FFFCC47295A}" presName="Name0" presStyleCnt="0">
        <dgm:presLayoutVars>
          <dgm:dir/>
          <dgm:animLvl val="lvl"/>
          <dgm:resizeHandles val="exact"/>
        </dgm:presLayoutVars>
      </dgm:prSet>
      <dgm:spPr/>
    </dgm:pt>
    <dgm:pt modelId="{77532F1D-6113-4615-8754-5A15A0C28A20}" type="pres">
      <dgm:prSet presAssocID="{E33C4EFB-B2D0-477C-9BCD-23BD1A982F53}" presName="Name8" presStyleCnt="0"/>
      <dgm:spPr/>
    </dgm:pt>
    <dgm:pt modelId="{F4425CB1-5FD0-422C-A186-326A00D5B5E5}" type="pres">
      <dgm:prSet presAssocID="{E33C4EFB-B2D0-477C-9BCD-23BD1A982F53}" presName="level" presStyleLbl="node1" presStyleIdx="0" presStyleCnt="4">
        <dgm:presLayoutVars>
          <dgm:chMax val="1"/>
          <dgm:bulletEnabled val="1"/>
        </dgm:presLayoutVars>
      </dgm:prSet>
      <dgm:spPr/>
      <dgm:t>
        <a:bodyPr/>
        <a:lstStyle/>
        <a:p>
          <a:endParaRPr lang="en-US"/>
        </a:p>
      </dgm:t>
    </dgm:pt>
    <dgm:pt modelId="{55D152F5-23BC-4A1E-8EF3-06BE15DED167}" type="pres">
      <dgm:prSet presAssocID="{E33C4EFB-B2D0-477C-9BCD-23BD1A982F53}" presName="levelTx" presStyleLbl="revTx" presStyleIdx="0" presStyleCnt="0">
        <dgm:presLayoutVars>
          <dgm:chMax val="1"/>
          <dgm:bulletEnabled val="1"/>
        </dgm:presLayoutVars>
      </dgm:prSet>
      <dgm:spPr/>
      <dgm:t>
        <a:bodyPr/>
        <a:lstStyle/>
        <a:p>
          <a:endParaRPr lang="en-US"/>
        </a:p>
      </dgm:t>
    </dgm:pt>
    <dgm:pt modelId="{3F7CCD92-75FC-4155-8A03-0007A33BAEBA}" type="pres">
      <dgm:prSet presAssocID="{4409062D-2736-4419-BF4A-A24A0A4A5F8A}" presName="Name8" presStyleCnt="0"/>
      <dgm:spPr/>
    </dgm:pt>
    <dgm:pt modelId="{049E8612-C68B-46B7-AFD3-937A0D842261}" type="pres">
      <dgm:prSet presAssocID="{4409062D-2736-4419-BF4A-A24A0A4A5F8A}" presName="level" presStyleLbl="node1" presStyleIdx="1" presStyleCnt="4">
        <dgm:presLayoutVars>
          <dgm:chMax val="1"/>
          <dgm:bulletEnabled val="1"/>
        </dgm:presLayoutVars>
      </dgm:prSet>
      <dgm:spPr/>
      <dgm:t>
        <a:bodyPr/>
        <a:lstStyle/>
        <a:p>
          <a:endParaRPr lang="en-US"/>
        </a:p>
      </dgm:t>
    </dgm:pt>
    <dgm:pt modelId="{9A8E7698-B89D-4C66-8448-D1A000F0ADBC}" type="pres">
      <dgm:prSet presAssocID="{4409062D-2736-4419-BF4A-A24A0A4A5F8A}" presName="levelTx" presStyleLbl="revTx" presStyleIdx="0" presStyleCnt="0">
        <dgm:presLayoutVars>
          <dgm:chMax val="1"/>
          <dgm:bulletEnabled val="1"/>
        </dgm:presLayoutVars>
      </dgm:prSet>
      <dgm:spPr/>
      <dgm:t>
        <a:bodyPr/>
        <a:lstStyle/>
        <a:p>
          <a:endParaRPr lang="en-US"/>
        </a:p>
      </dgm:t>
    </dgm:pt>
    <dgm:pt modelId="{711825EA-A108-45EB-A40F-AB5F073B837F}" type="pres">
      <dgm:prSet presAssocID="{CE41E1F8-D442-4EB3-86F1-0AF520B95FA0}" presName="Name8" presStyleCnt="0"/>
      <dgm:spPr/>
    </dgm:pt>
    <dgm:pt modelId="{C125291C-32D4-4701-8DFC-1EC7EAE63D97}" type="pres">
      <dgm:prSet presAssocID="{CE41E1F8-D442-4EB3-86F1-0AF520B95FA0}" presName="level" presStyleLbl="node1" presStyleIdx="2" presStyleCnt="4">
        <dgm:presLayoutVars>
          <dgm:chMax val="1"/>
          <dgm:bulletEnabled val="1"/>
        </dgm:presLayoutVars>
      </dgm:prSet>
      <dgm:spPr/>
      <dgm:t>
        <a:bodyPr/>
        <a:lstStyle/>
        <a:p>
          <a:endParaRPr lang="en-US"/>
        </a:p>
      </dgm:t>
    </dgm:pt>
    <dgm:pt modelId="{B164AFFA-FF10-49C0-B30B-91C9B8C2F8A7}" type="pres">
      <dgm:prSet presAssocID="{CE41E1F8-D442-4EB3-86F1-0AF520B95FA0}" presName="levelTx" presStyleLbl="revTx" presStyleIdx="0" presStyleCnt="0">
        <dgm:presLayoutVars>
          <dgm:chMax val="1"/>
          <dgm:bulletEnabled val="1"/>
        </dgm:presLayoutVars>
      </dgm:prSet>
      <dgm:spPr/>
      <dgm:t>
        <a:bodyPr/>
        <a:lstStyle/>
        <a:p>
          <a:endParaRPr lang="en-US"/>
        </a:p>
      </dgm:t>
    </dgm:pt>
    <dgm:pt modelId="{1AC3AB99-2937-4EF0-A706-781DF48273DA}" type="pres">
      <dgm:prSet presAssocID="{8EA558A6-B8BA-4939-BB8C-19E869F9CA20}" presName="Name8" presStyleCnt="0"/>
      <dgm:spPr/>
    </dgm:pt>
    <dgm:pt modelId="{4E1DE01F-121D-4AD8-8FF8-BED7815ED0A4}" type="pres">
      <dgm:prSet presAssocID="{8EA558A6-B8BA-4939-BB8C-19E869F9CA20}" presName="level" presStyleLbl="node1" presStyleIdx="3" presStyleCnt="4">
        <dgm:presLayoutVars>
          <dgm:chMax val="1"/>
          <dgm:bulletEnabled val="1"/>
        </dgm:presLayoutVars>
      </dgm:prSet>
      <dgm:spPr/>
      <dgm:t>
        <a:bodyPr/>
        <a:lstStyle/>
        <a:p>
          <a:endParaRPr lang="en-US"/>
        </a:p>
      </dgm:t>
    </dgm:pt>
    <dgm:pt modelId="{184BCFF7-48C2-4360-BAF8-FD87DF42B696}" type="pres">
      <dgm:prSet presAssocID="{8EA558A6-B8BA-4939-BB8C-19E869F9CA20}" presName="levelTx" presStyleLbl="revTx" presStyleIdx="0" presStyleCnt="0">
        <dgm:presLayoutVars>
          <dgm:chMax val="1"/>
          <dgm:bulletEnabled val="1"/>
        </dgm:presLayoutVars>
      </dgm:prSet>
      <dgm:spPr/>
      <dgm:t>
        <a:bodyPr/>
        <a:lstStyle/>
        <a:p>
          <a:endParaRPr lang="en-US"/>
        </a:p>
      </dgm:t>
    </dgm:pt>
  </dgm:ptLst>
  <dgm:cxnLst>
    <dgm:cxn modelId="{13663093-038E-442D-87EA-DAE2465A13C7}" srcId="{54C981D5-9F50-4E34-9E4E-0FFFCC47295A}" destId="{E33C4EFB-B2D0-477C-9BCD-23BD1A982F53}" srcOrd="0" destOrd="0" parTransId="{2F69F510-1580-41C0-8956-12EEB9E8F3A0}" sibTransId="{67FC6676-0410-4623-8B9D-64B0EFBC4E66}"/>
    <dgm:cxn modelId="{AA83E999-4E1E-468D-A7B1-EB6A041EC6DB}" type="presOf" srcId="{CE41E1F8-D442-4EB3-86F1-0AF520B95FA0}" destId="{B164AFFA-FF10-49C0-B30B-91C9B8C2F8A7}" srcOrd="1" destOrd="0" presId="urn:microsoft.com/office/officeart/2005/8/layout/pyramid1"/>
    <dgm:cxn modelId="{BFDDAD3E-F68C-4C66-BF77-726139FD4A8D}" srcId="{54C981D5-9F50-4E34-9E4E-0FFFCC47295A}" destId="{8EA558A6-B8BA-4939-BB8C-19E869F9CA20}" srcOrd="3" destOrd="0" parTransId="{17D91AC3-3C3E-4403-82DA-87DF9541BF2B}" sibTransId="{99586630-79B0-45A6-B06C-3D55BD13CB65}"/>
    <dgm:cxn modelId="{81BBDBE8-735C-442E-8545-783CC5690B90}" type="presOf" srcId="{54C981D5-9F50-4E34-9E4E-0FFFCC47295A}" destId="{A4FDBB9A-453C-4234-8D3D-535F5372C1CA}" srcOrd="0" destOrd="0" presId="urn:microsoft.com/office/officeart/2005/8/layout/pyramid1"/>
    <dgm:cxn modelId="{ED1D78C9-3BA5-4EF8-A5C1-B4E8EA75463E}" type="presOf" srcId="{E33C4EFB-B2D0-477C-9BCD-23BD1A982F53}" destId="{55D152F5-23BC-4A1E-8EF3-06BE15DED167}" srcOrd="1" destOrd="0" presId="urn:microsoft.com/office/officeart/2005/8/layout/pyramid1"/>
    <dgm:cxn modelId="{DE3C1A9E-7921-4918-AC3B-D22A377F18E4}" srcId="{54C981D5-9F50-4E34-9E4E-0FFFCC47295A}" destId="{CE41E1F8-D442-4EB3-86F1-0AF520B95FA0}" srcOrd="2" destOrd="0" parTransId="{94F3E67A-CC88-49AE-9ED8-187AB9C0D847}" sibTransId="{B1E00977-64C1-4834-9F03-A7934677FAB3}"/>
    <dgm:cxn modelId="{BD164F98-8AAE-4483-B915-B71102AB3F16}" type="presOf" srcId="{4409062D-2736-4419-BF4A-A24A0A4A5F8A}" destId="{049E8612-C68B-46B7-AFD3-937A0D842261}" srcOrd="0" destOrd="0" presId="urn:microsoft.com/office/officeart/2005/8/layout/pyramid1"/>
    <dgm:cxn modelId="{6D1F5A0E-8B18-4DF0-B5BA-512435483B2A}" type="presOf" srcId="{8EA558A6-B8BA-4939-BB8C-19E869F9CA20}" destId="{184BCFF7-48C2-4360-BAF8-FD87DF42B696}" srcOrd="1" destOrd="0" presId="urn:microsoft.com/office/officeart/2005/8/layout/pyramid1"/>
    <dgm:cxn modelId="{92C2D92C-7363-47E6-BE42-028E8B6F57FC}" srcId="{54C981D5-9F50-4E34-9E4E-0FFFCC47295A}" destId="{4409062D-2736-4419-BF4A-A24A0A4A5F8A}" srcOrd="1" destOrd="0" parTransId="{41467952-C8B2-4361-922D-8D4B573B863E}" sibTransId="{8B7933AC-1297-494B-B860-7CA277A4AAB2}"/>
    <dgm:cxn modelId="{4335BA00-750B-4259-A58C-D96192FCC64D}" type="presOf" srcId="{E33C4EFB-B2D0-477C-9BCD-23BD1A982F53}" destId="{F4425CB1-5FD0-422C-A186-326A00D5B5E5}" srcOrd="0" destOrd="0" presId="urn:microsoft.com/office/officeart/2005/8/layout/pyramid1"/>
    <dgm:cxn modelId="{4A45E4F8-565E-4F3C-9A5E-3D1095E44F03}" type="presOf" srcId="{CE41E1F8-D442-4EB3-86F1-0AF520B95FA0}" destId="{C125291C-32D4-4701-8DFC-1EC7EAE63D97}" srcOrd="0" destOrd="0" presId="urn:microsoft.com/office/officeart/2005/8/layout/pyramid1"/>
    <dgm:cxn modelId="{F9802684-77F8-4DDA-BEC8-29D18763DDDC}" type="presOf" srcId="{8EA558A6-B8BA-4939-BB8C-19E869F9CA20}" destId="{4E1DE01F-121D-4AD8-8FF8-BED7815ED0A4}" srcOrd="0" destOrd="0" presId="urn:microsoft.com/office/officeart/2005/8/layout/pyramid1"/>
    <dgm:cxn modelId="{F43179E6-317D-4832-A905-9DBC2DFC1301}" type="presOf" srcId="{4409062D-2736-4419-BF4A-A24A0A4A5F8A}" destId="{9A8E7698-B89D-4C66-8448-D1A000F0ADBC}" srcOrd="1" destOrd="0" presId="urn:microsoft.com/office/officeart/2005/8/layout/pyramid1"/>
    <dgm:cxn modelId="{3F7D477A-0682-4D14-AB82-A3AB5BE1BC63}" type="presParOf" srcId="{A4FDBB9A-453C-4234-8D3D-535F5372C1CA}" destId="{77532F1D-6113-4615-8754-5A15A0C28A20}" srcOrd="0" destOrd="0" presId="urn:microsoft.com/office/officeart/2005/8/layout/pyramid1"/>
    <dgm:cxn modelId="{99E09B9C-84F5-46BA-BAE7-A831950E8021}" type="presParOf" srcId="{77532F1D-6113-4615-8754-5A15A0C28A20}" destId="{F4425CB1-5FD0-422C-A186-326A00D5B5E5}" srcOrd="0" destOrd="0" presId="urn:microsoft.com/office/officeart/2005/8/layout/pyramid1"/>
    <dgm:cxn modelId="{7DA17530-73F5-413F-BF26-CD55C789F9F6}" type="presParOf" srcId="{77532F1D-6113-4615-8754-5A15A0C28A20}" destId="{55D152F5-23BC-4A1E-8EF3-06BE15DED167}" srcOrd="1" destOrd="0" presId="urn:microsoft.com/office/officeart/2005/8/layout/pyramid1"/>
    <dgm:cxn modelId="{647104D1-566D-4AF2-B7B9-8D0366251E18}" type="presParOf" srcId="{A4FDBB9A-453C-4234-8D3D-535F5372C1CA}" destId="{3F7CCD92-75FC-4155-8A03-0007A33BAEBA}" srcOrd="1" destOrd="0" presId="urn:microsoft.com/office/officeart/2005/8/layout/pyramid1"/>
    <dgm:cxn modelId="{6AD6F834-DB28-4CC4-9C78-F2770EBB8AF0}" type="presParOf" srcId="{3F7CCD92-75FC-4155-8A03-0007A33BAEBA}" destId="{049E8612-C68B-46B7-AFD3-937A0D842261}" srcOrd="0" destOrd="0" presId="urn:microsoft.com/office/officeart/2005/8/layout/pyramid1"/>
    <dgm:cxn modelId="{F56D00A6-BD65-46EF-841E-7EECB08DD209}" type="presParOf" srcId="{3F7CCD92-75FC-4155-8A03-0007A33BAEBA}" destId="{9A8E7698-B89D-4C66-8448-D1A000F0ADBC}" srcOrd="1" destOrd="0" presId="urn:microsoft.com/office/officeart/2005/8/layout/pyramid1"/>
    <dgm:cxn modelId="{15753B23-90D4-41EC-9A31-69AAA38BD5F1}" type="presParOf" srcId="{A4FDBB9A-453C-4234-8D3D-535F5372C1CA}" destId="{711825EA-A108-45EB-A40F-AB5F073B837F}" srcOrd="2" destOrd="0" presId="urn:microsoft.com/office/officeart/2005/8/layout/pyramid1"/>
    <dgm:cxn modelId="{EBDEA63E-86A2-442A-8811-5DE27B729A4F}" type="presParOf" srcId="{711825EA-A108-45EB-A40F-AB5F073B837F}" destId="{C125291C-32D4-4701-8DFC-1EC7EAE63D97}" srcOrd="0" destOrd="0" presId="urn:microsoft.com/office/officeart/2005/8/layout/pyramid1"/>
    <dgm:cxn modelId="{C2ABE4B5-3064-4A5A-A6CF-FC0A25B61BA6}" type="presParOf" srcId="{711825EA-A108-45EB-A40F-AB5F073B837F}" destId="{B164AFFA-FF10-49C0-B30B-91C9B8C2F8A7}" srcOrd="1" destOrd="0" presId="urn:microsoft.com/office/officeart/2005/8/layout/pyramid1"/>
    <dgm:cxn modelId="{79275A4F-748D-4F8C-8B9C-BE2B0498FFCA}" type="presParOf" srcId="{A4FDBB9A-453C-4234-8D3D-535F5372C1CA}" destId="{1AC3AB99-2937-4EF0-A706-781DF48273DA}" srcOrd="3" destOrd="0" presId="urn:microsoft.com/office/officeart/2005/8/layout/pyramid1"/>
    <dgm:cxn modelId="{B4B7F534-3E0D-44EB-A0CA-BAF75EFFF745}" type="presParOf" srcId="{1AC3AB99-2937-4EF0-A706-781DF48273DA}" destId="{4E1DE01F-121D-4AD8-8FF8-BED7815ED0A4}" srcOrd="0" destOrd="0" presId="urn:microsoft.com/office/officeart/2005/8/layout/pyramid1"/>
    <dgm:cxn modelId="{926A37B6-A2C7-4377-9C2C-349343EA82A1}" type="presParOf" srcId="{1AC3AB99-2937-4EF0-A706-781DF48273DA}" destId="{184BCFF7-48C2-4360-BAF8-FD87DF42B69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C981D5-9F50-4E34-9E4E-0FFFCC47295A}" type="doc">
      <dgm:prSet loTypeId="urn:microsoft.com/office/officeart/2005/8/layout/pyramid1" loCatId="pyramid" qsTypeId="urn:microsoft.com/office/officeart/2005/8/quickstyle/3d2" qsCatId="3D" csTypeId="urn:microsoft.com/office/officeart/2005/8/colors/accent0_1" csCatId="mainScheme" phldr="1"/>
      <dgm:spPr/>
    </dgm:pt>
    <dgm:pt modelId="{E33C4EFB-B2D0-477C-9BCD-23BD1A982F53}">
      <dgm:prSet phldrT="[Text]"/>
      <dgm:spPr/>
      <dgm:t>
        <a:bodyPr/>
        <a:lstStyle/>
        <a:p>
          <a:r>
            <a:rPr lang="en-US" dirty="0" smtClean="0"/>
            <a:t> </a:t>
          </a:r>
          <a:endParaRPr lang="en-US" dirty="0"/>
        </a:p>
      </dgm:t>
    </dgm:pt>
    <dgm:pt modelId="{2F69F510-1580-41C0-8956-12EEB9E8F3A0}" type="parTrans" cxnId="{13663093-038E-442D-87EA-DAE2465A13C7}">
      <dgm:prSet/>
      <dgm:spPr/>
      <dgm:t>
        <a:bodyPr/>
        <a:lstStyle/>
        <a:p>
          <a:endParaRPr lang="en-US"/>
        </a:p>
      </dgm:t>
    </dgm:pt>
    <dgm:pt modelId="{67FC6676-0410-4623-8B9D-64B0EFBC4E66}" type="sibTrans" cxnId="{13663093-038E-442D-87EA-DAE2465A13C7}">
      <dgm:prSet/>
      <dgm:spPr/>
      <dgm:t>
        <a:bodyPr/>
        <a:lstStyle/>
        <a:p>
          <a:endParaRPr lang="en-US"/>
        </a:p>
      </dgm:t>
    </dgm:pt>
    <dgm:pt modelId="{4409062D-2736-4419-BF4A-A24A0A4A5F8A}">
      <dgm:prSet phldrT="[Text]"/>
      <dgm:spPr/>
      <dgm:t>
        <a:bodyPr/>
        <a:lstStyle/>
        <a:p>
          <a:r>
            <a:rPr lang="en-US" dirty="0" smtClean="0"/>
            <a:t> </a:t>
          </a:r>
          <a:endParaRPr lang="en-US" dirty="0"/>
        </a:p>
      </dgm:t>
    </dgm:pt>
    <dgm:pt modelId="{41467952-C8B2-4361-922D-8D4B573B863E}" type="parTrans" cxnId="{92C2D92C-7363-47E6-BE42-028E8B6F57FC}">
      <dgm:prSet/>
      <dgm:spPr/>
      <dgm:t>
        <a:bodyPr/>
        <a:lstStyle/>
        <a:p>
          <a:endParaRPr lang="en-US"/>
        </a:p>
      </dgm:t>
    </dgm:pt>
    <dgm:pt modelId="{8B7933AC-1297-494B-B860-7CA277A4AAB2}" type="sibTrans" cxnId="{92C2D92C-7363-47E6-BE42-028E8B6F57FC}">
      <dgm:prSet/>
      <dgm:spPr/>
      <dgm:t>
        <a:bodyPr/>
        <a:lstStyle/>
        <a:p>
          <a:endParaRPr lang="en-US"/>
        </a:p>
      </dgm:t>
    </dgm:pt>
    <dgm:pt modelId="{8EA558A6-B8BA-4939-BB8C-19E869F9CA20}">
      <dgm:prSet phldrT="[Text]"/>
      <dgm:spPr/>
      <dgm:t>
        <a:bodyPr/>
        <a:lstStyle/>
        <a:p>
          <a:r>
            <a:rPr lang="en-US" dirty="0" smtClean="0"/>
            <a:t> </a:t>
          </a:r>
          <a:endParaRPr lang="en-US" dirty="0"/>
        </a:p>
      </dgm:t>
    </dgm:pt>
    <dgm:pt modelId="{17D91AC3-3C3E-4403-82DA-87DF9541BF2B}" type="parTrans" cxnId="{BFDDAD3E-F68C-4C66-BF77-726139FD4A8D}">
      <dgm:prSet/>
      <dgm:spPr/>
      <dgm:t>
        <a:bodyPr/>
        <a:lstStyle/>
        <a:p>
          <a:endParaRPr lang="en-US"/>
        </a:p>
      </dgm:t>
    </dgm:pt>
    <dgm:pt modelId="{99586630-79B0-45A6-B06C-3D55BD13CB65}" type="sibTrans" cxnId="{BFDDAD3E-F68C-4C66-BF77-726139FD4A8D}">
      <dgm:prSet/>
      <dgm:spPr/>
      <dgm:t>
        <a:bodyPr/>
        <a:lstStyle/>
        <a:p>
          <a:endParaRPr lang="en-US"/>
        </a:p>
      </dgm:t>
    </dgm:pt>
    <dgm:pt modelId="{CE41E1F8-D442-4EB3-86F1-0AF520B95FA0}">
      <dgm:prSet phldrT="[Text]"/>
      <dgm:spPr/>
      <dgm:t>
        <a:bodyPr/>
        <a:lstStyle/>
        <a:p>
          <a:endParaRPr lang="en-US" dirty="0"/>
        </a:p>
      </dgm:t>
    </dgm:pt>
    <dgm:pt modelId="{94F3E67A-CC88-49AE-9ED8-187AB9C0D847}" type="parTrans" cxnId="{DE3C1A9E-7921-4918-AC3B-D22A377F18E4}">
      <dgm:prSet/>
      <dgm:spPr/>
      <dgm:t>
        <a:bodyPr/>
        <a:lstStyle/>
        <a:p>
          <a:endParaRPr lang="en-US"/>
        </a:p>
      </dgm:t>
    </dgm:pt>
    <dgm:pt modelId="{B1E00977-64C1-4834-9F03-A7934677FAB3}" type="sibTrans" cxnId="{DE3C1A9E-7921-4918-AC3B-D22A377F18E4}">
      <dgm:prSet/>
      <dgm:spPr/>
      <dgm:t>
        <a:bodyPr/>
        <a:lstStyle/>
        <a:p>
          <a:endParaRPr lang="en-US"/>
        </a:p>
      </dgm:t>
    </dgm:pt>
    <dgm:pt modelId="{A4FDBB9A-453C-4234-8D3D-535F5372C1CA}" type="pres">
      <dgm:prSet presAssocID="{54C981D5-9F50-4E34-9E4E-0FFFCC47295A}" presName="Name0" presStyleCnt="0">
        <dgm:presLayoutVars>
          <dgm:dir/>
          <dgm:animLvl val="lvl"/>
          <dgm:resizeHandles val="exact"/>
        </dgm:presLayoutVars>
      </dgm:prSet>
      <dgm:spPr/>
    </dgm:pt>
    <dgm:pt modelId="{77532F1D-6113-4615-8754-5A15A0C28A20}" type="pres">
      <dgm:prSet presAssocID="{E33C4EFB-B2D0-477C-9BCD-23BD1A982F53}" presName="Name8" presStyleCnt="0"/>
      <dgm:spPr/>
    </dgm:pt>
    <dgm:pt modelId="{F4425CB1-5FD0-422C-A186-326A00D5B5E5}" type="pres">
      <dgm:prSet presAssocID="{E33C4EFB-B2D0-477C-9BCD-23BD1A982F53}" presName="level" presStyleLbl="node1" presStyleIdx="0" presStyleCnt="4">
        <dgm:presLayoutVars>
          <dgm:chMax val="1"/>
          <dgm:bulletEnabled val="1"/>
        </dgm:presLayoutVars>
      </dgm:prSet>
      <dgm:spPr/>
      <dgm:t>
        <a:bodyPr/>
        <a:lstStyle/>
        <a:p>
          <a:endParaRPr lang="en-US"/>
        </a:p>
      </dgm:t>
    </dgm:pt>
    <dgm:pt modelId="{55D152F5-23BC-4A1E-8EF3-06BE15DED167}" type="pres">
      <dgm:prSet presAssocID="{E33C4EFB-B2D0-477C-9BCD-23BD1A982F53}" presName="levelTx" presStyleLbl="revTx" presStyleIdx="0" presStyleCnt="0">
        <dgm:presLayoutVars>
          <dgm:chMax val="1"/>
          <dgm:bulletEnabled val="1"/>
        </dgm:presLayoutVars>
      </dgm:prSet>
      <dgm:spPr/>
      <dgm:t>
        <a:bodyPr/>
        <a:lstStyle/>
        <a:p>
          <a:endParaRPr lang="en-US"/>
        </a:p>
      </dgm:t>
    </dgm:pt>
    <dgm:pt modelId="{3F7CCD92-75FC-4155-8A03-0007A33BAEBA}" type="pres">
      <dgm:prSet presAssocID="{4409062D-2736-4419-BF4A-A24A0A4A5F8A}" presName="Name8" presStyleCnt="0"/>
      <dgm:spPr/>
    </dgm:pt>
    <dgm:pt modelId="{049E8612-C68B-46B7-AFD3-937A0D842261}" type="pres">
      <dgm:prSet presAssocID="{4409062D-2736-4419-BF4A-A24A0A4A5F8A}" presName="level" presStyleLbl="node1" presStyleIdx="1" presStyleCnt="4">
        <dgm:presLayoutVars>
          <dgm:chMax val="1"/>
          <dgm:bulletEnabled val="1"/>
        </dgm:presLayoutVars>
      </dgm:prSet>
      <dgm:spPr/>
      <dgm:t>
        <a:bodyPr/>
        <a:lstStyle/>
        <a:p>
          <a:endParaRPr lang="en-US"/>
        </a:p>
      </dgm:t>
    </dgm:pt>
    <dgm:pt modelId="{9A8E7698-B89D-4C66-8448-D1A000F0ADBC}" type="pres">
      <dgm:prSet presAssocID="{4409062D-2736-4419-BF4A-A24A0A4A5F8A}" presName="levelTx" presStyleLbl="revTx" presStyleIdx="0" presStyleCnt="0">
        <dgm:presLayoutVars>
          <dgm:chMax val="1"/>
          <dgm:bulletEnabled val="1"/>
        </dgm:presLayoutVars>
      </dgm:prSet>
      <dgm:spPr/>
      <dgm:t>
        <a:bodyPr/>
        <a:lstStyle/>
        <a:p>
          <a:endParaRPr lang="en-US"/>
        </a:p>
      </dgm:t>
    </dgm:pt>
    <dgm:pt modelId="{711825EA-A108-45EB-A40F-AB5F073B837F}" type="pres">
      <dgm:prSet presAssocID="{CE41E1F8-D442-4EB3-86F1-0AF520B95FA0}" presName="Name8" presStyleCnt="0"/>
      <dgm:spPr/>
    </dgm:pt>
    <dgm:pt modelId="{C125291C-32D4-4701-8DFC-1EC7EAE63D97}" type="pres">
      <dgm:prSet presAssocID="{CE41E1F8-D442-4EB3-86F1-0AF520B95FA0}" presName="level" presStyleLbl="node1" presStyleIdx="2" presStyleCnt="4">
        <dgm:presLayoutVars>
          <dgm:chMax val="1"/>
          <dgm:bulletEnabled val="1"/>
        </dgm:presLayoutVars>
      </dgm:prSet>
      <dgm:spPr/>
      <dgm:t>
        <a:bodyPr/>
        <a:lstStyle/>
        <a:p>
          <a:endParaRPr lang="en-US"/>
        </a:p>
      </dgm:t>
    </dgm:pt>
    <dgm:pt modelId="{B164AFFA-FF10-49C0-B30B-91C9B8C2F8A7}" type="pres">
      <dgm:prSet presAssocID="{CE41E1F8-D442-4EB3-86F1-0AF520B95FA0}" presName="levelTx" presStyleLbl="revTx" presStyleIdx="0" presStyleCnt="0">
        <dgm:presLayoutVars>
          <dgm:chMax val="1"/>
          <dgm:bulletEnabled val="1"/>
        </dgm:presLayoutVars>
      </dgm:prSet>
      <dgm:spPr/>
      <dgm:t>
        <a:bodyPr/>
        <a:lstStyle/>
        <a:p>
          <a:endParaRPr lang="en-US"/>
        </a:p>
      </dgm:t>
    </dgm:pt>
    <dgm:pt modelId="{1AC3AB99-2937-4EF0-A706-781DF48273DA}" type="pres">
      <dgm:prSet presAssocID="{8EA558A6-B8BA-4939-BB8C-19E869F9CA20}" presName="Name8" presStyleCnt="0"/>
      <dgm:spPr/>
    </dgm:pt>
    <dgm:pt modelId="{4E1DE01F-121D-4AD8-8FF8-BED7815ED0A4}" type="pres">
      <dgm:prSet presAssocID="{8EA558A6-B8BA-4939-BB8C-19E869F9CA20}" presName="level" presStyleLbl="node1" presStyleIdx="3" presStyleCnt="4">
        <dgm:presLayoutVars>
          <dgm:chMax val="1"/>
          <dgm:bulletEnabled val="1"/>
        </dgm:presLayoutVars>
      </dgm:prSet>
      <dgm:spPr/>
      <dgm:t>
        <a:bodyPr/>
        <a:lstStyle/>
        <a:p>
          <a:endParaRPr lang="en-US"/>
        </a:p>
      </dgm:t>
    </dgm:pt>
    <dgm:pt modelId="{184BCFF7-48C2-4360-BAF8-FD87DF42B696}" type="pres">
      <dgm:prSet presAssocID="{8EA558A6-B8BA-4939-BB8C-19E869F9CA20}" presName="levelTx" presStyleLbl="revTx" presStyleIdx="0" presStyleCnt="0">
        <dgm:presLayoutVars>
          <dgm:chMax val="1"/>
          <dgm:bulletEnabled val="1"/>
        </dgm:presLayoutVars>
      </dgm:prSet>
      <dgm:spPr/>
      <dgm:t>
        <a:bodyPr/>
        <a:lstStyle/>
        <a:p>
          <a:endParaRPr lang="en-US"/>
        </a:p>
      </dgm:t>
    </dgm:pt>
  </dgm:ptLst>
  <dgm:cxnLst>
    <dgm:cxn modelId="{25F3AA89-9836-4C58-8952-798B7F7BE604}" type="presOf" srcId="{CE41E1F8-D442-4EB3-86F1-0AF520B95FA0}" destId="{C125291C-32D4-4701-8DFC-1EC7EAE63D97}" srcOrd="0" destOrd="0" presId="urn:microsoft.com/office/officeart/2005/8/layout/pyramid1"/>
    <dgm:cxn modelId="{9673204B-44CC-44BE-B37D-AC29BB7617D3}" type="presOf" srcId="{E33C4EFB-B2D0-477C-9BCD-23BD1A982F53}" destId="{F4425CB1-5FD0-422C-A186-326A00D5B5E5}" srcOrd="0" destOrd="0" presId="urn:microsoft.com/office/officeart/2005/8/layout/pyramid1"/>
    <dgm:cxn modelId="{E5D9280F-0A48-484C-8BE1-2AAA68167156}" type="presOf" srcId="{4409062D-2736-4419-BF4A-A24A0A4A5F8A}" destId="{049E8612-C68B-46B7-AFD3-937A0D842261}" srcOrd="0" destOrd="0" presId="urn:microsoft.com/office/officeart/2005/8/layout/pyramid1"/>
    <dgm:cxn modelId="{13663093-038E-442D-87EA-DAE2465A13C7}" srcId="{54C981D5-9F50-4E34-9E4E-0FFFCC47295A}" destId="{E33C4EFB-B2D0-477C-9BCD-23BD1A982F53}" srcOrd="0" destOrd="0" parTransId="{2F69F510-1580-41C0-8956-12EEB9E8F3A0}" sibTransId="{67FC6676-0410-4623-8B9D-64B0EFBC4E66}"/>
    <dgm:cxn modelId="{BFDDAD3E-F68C-4C66-BF77-726139FD4A8D}" srcId="{54C981D5-9F50-4E34-9E4E-0FFFCC47295A}" destId="{8EA558A6-B8BA-4939-BB8C-19E869F9CA20}" srcOrd="3" destOrd="0" parTransId="{17D91AC3-3C3E-4403-82DA-87DF9541BF2B}" sibTransId="{99586630-79B0-45A6-B06C-3D55BD13CB65}"/>
    <dgm:cxn modelId="{1857F6B9-2AFE-482F-A3A7-31133D821B79}" type="presOf" srcId="{54C981D5-9F50-4E34-9E4E-0FFFCC47295A}" destId="{A4FDBB9A-453C-4234-8D3D-535F5372C1CA}" srcOrd="0" destOrd="0" presId="urn:microsoft.com/office/officeart/2005/8/layout/pyramid1"/>
    <dgm:cxn modelId="{CEFEBA26-7037-4F15-A05E-963CECCFEE4B}" type="presOf" srcId="{E33C4EFB-B2D0-477C-9BCD-23BD1A982F53}" destId="{55D152F5-23BC-4A1E-8EF3-06BE15DED167}" srcOrd="1" destOrd="0" presId="urn:microsoft.com/office/officeart/2005/8/layout/pyramid1"/>
    <dgm:cxn modelId="{01CF0DB2-41DE-4627-92AA-4EE761BA031D}" type="presOf" srcId="{8EA558A6-B8BA-4939-BB8C-19E869F9CA20}" destId="{184BCFF7-48C2-4360-BAF8-FD87DF42B696}" srcOrd="1" destOrd="0" presId="urn:microsoft.com/office/officeart/2005/8/layout/pyramid1"/>
    <dgm:cxn modelId="{83A1C287-9798-48FC-BBC1-43B96277018B}" type="presOf" srcId="{4409062D-2736-4419-BF4A-A24A0A4A5F8A}" destId="{9A8E7698-B89D-4C66-8448-D1A000F0ADBC}" srcOrd="1" destOrd="0" presId="urn:microsoft.com/office/officeart/2005/8/layout/pyramid1"/>
    <dgm:cxn modelId="{327417E4-22AB-4B36-AAFD-3B53A275025A}" type="presOf" srcId="{8EA558A6-B8BA-4939-BB8C-19E869F9CA20}" destId="{4E1DE01F-121D-4AD8-8FF8-BED7815ED0A4}" srcOrd="0" destOrd="0" presId="urn:microsoft.com/office/officeart/2005/8/layout/pyramid1"/>
    <dgm:cxn modelId="{DE3C1A9E-7921-4918-AC3B-D22A377F18E4}" srcId="{54C981D5-9F50-4E34-9E4E-0FFFCC47295A}" destId="{CE41E1F8-D442-4EB3-86F1-0AF520B95FA0}" srcOrd="2" destOrd="0" parTransId="{94F3E67A-CC88-49AE-9ED8-187AB9C0D847}" sibTransId="{B1E00977-64C1-4834-9F03-A7934677FAB3}"/>
    <dgm:cxn modelId="{B1DA44C5-B6D4-46E4-B918-A2E6693DEAB5}" type="presOf" srcId="{CE41E1F8-D442-4EB3-86F1-0AF520B95FA0}" destId="{B164AFFA-FF10-49C0-B30B-91C9B8C2F8A7}" srcOrd="1" destOrd="0" presId="urn:microsoft.com/office/officeart/2005/8/layout/pyramid1"/>
    <dgm:cxn modelId="{92C2D92C-7363-47E6-BE42-028E8B6F57FC}" srcId="{54C981D5-9F50-4E34-9E4E-0FFFCC47295A}" destId="{4409062D-2736-4419-BF4A-A24A0A4A5F8A}" srcOrd="1" destOrd="0" parTransId="{41467952-C8B2-4361-922D-8D4B573B863E}" sibTransId="{8B7933AC-1297-494B-B860-7CA277A4AAB2}"/>
    <dgm:cxn modelId="{2828A803-2183-427C-8956-C0AF4BD30A9E}" type="presParOf" srcId="{A4FDBB9A-453C-4234-8D3D-535F5372C1CA}" destId="{77532F1D-6113-4615-8754-5A15A0C28A20}" srcOrd="0" destOrd="0" presId="urn:microsoft.com/office/officeart/2005/8/layout/pyramid1"/>
    <dgm:cxn modelId="{637FF0C9-0D6A-413C-A562-64577F00FAA3}" type="presParOf" srcId="{77532F1D-6113-4615-8754-5A15A0C28A20}" destId="{F4425CB1-5FD0-422C-A186-326A00D5B5E5}" srcOrd="0" destOrd="0" presId="urn:microsoft.com/office/officeart/2005/8/layout/pyramid1"/>
    <dgm:cxn modelId="{D8CF6D59-014C-4155-B727-6E5287305777}" type="presParOf" srcId="{77532F1D-6113-4615-8754-5A15A0C28A20}" destId="{55D152F5-23BC-4A1E-8EF3-06BE15DED167}" srcOrd="1" destOrd="0" presId="urn:microsoft.com/office/officeart/2005/8/layout/pyramid1"/>
    <dgm:cxn modelId="{921A0A3D-C74E-4E69-A6F6-3B50799661D3}" type="presParOf" srcId="{A4FDBB9A-453C-4234-8D3D-535F5372C1CA}" destId="{3F7CCD92-75FC-4155-8A03-0007A33BAEBA}" srcOrd="1" destOrd="0" presId="urn:microsoft.com/office/officeart/2005/8/layout/pyramid1"/>
    <dgm:cxn modelId="{F1D8B290-F9B2-4202-87B5-9D708A5E46C5}" type="presParOf" srcId="{3F7CCD92-75FC-4155-8A03-0007A33BAEBA}" destId="{049E8612-C68B-46B7-AFD3-937A0D842261}" srcOrd="0" destOrd="0" presId="urn:microsoft.com/office/officeart/2005/8/layout/pyramid1"/>
    <dgm:cxn modelId="{AE76DF84-4725-460D-B1F1-5F2B3A356786}" type="presParOf" srcId="{3F7CCD92-75FC-4155-8A03-0007A33BAEBA}" destId="{9A8E7698-B89D-4C66-8448-D1A000F0ADBC}" srcOrd="1" destOrd="0" presId="urn:microsoft.com/office/officeart/2005/8/layout/pyramid1"/>
    <dgm:cxn modelId="{49F11FD3-D0CE-400D-9714-BB0B584AA4AB}" type="presParOf" srcId="{A4FDBB9A-453C-4234-8D3D-535F5372C1CA}" destId="{711825EA-A108-45EB-A40F-AB5F073B837F}" srcOrd="2" destOrd="0" presId="urn:microsoft.com/office/officeart/2005/8/layout/pyramid1"/>
    <dgm:cxn modelId="{4760E698-7372-44A4-A520-E185CE69BD1B}" type="presParOf" srcId="{711825EA-A108-45EB-A40F-AB5F073B837F}" destId="{C125291C-32D4-4701-8DFC-1EC7EAE63D97}" srcOrd="0" destOrd="0" presId="urn:microsoft.com/office/officeart/2005/8/layout/pyramid1"/>
    <dgm:cxn modelId="{A7DB6995-34F3-4B10-B9C6-D301FB46FD75}" type="presParOf" srcId="{711825EA-A108-45EB-A40F-AB5F073B837F}" destId="{B164AFFA-FF10-49C0-B30B-91C9B8C2F8A7}" srcOrd="1" destOrd="0" presId="urn:microsoft.com/office/officeart/2005/8/layout/pyramid1"/>
    <dgm:cxn modelId="{90C9A48F-CCF5-4D0C-86B5-89D6A3842846}" type="presParOf" srcId="{A4FDBB9A-453C-4234-8D3D-535F5372C1CA}" destId="{1AC3AB99-2937-4EF0-A706-781DF48273DA}" srcOrd="3" destOrd="0" presId="urn:microsoft.com/office/officeart/2005/8/layout/pyramid1"/>
    <dgm:cxn modelId="{42D0B453-0AD4-465B-AD49-9621EED24A61}" type="presParOf" srcId="{1AC3AB99-2937-4EF0-A706-781DF48273DA}" destId="{4E1DE01F-121D-4AD8-8FF8-BED7815ED0A4}" srcOrd="0" destOrd="0" presId="urn:microsoft.com/office/officeart/2005/8/layout/pyramid1"/>
    <dgm:cxn modelId="{1C476C0A-AF58-4BEE-BB7C-549FFEAB19CD}" type="presParOf" srcId="{1AC3AB99-2937-4EF0-A706-781DF48273DA}" destId="{184BCFF7-48C2-4360-BAF8-FD87DF42B69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C981D5-9F50-4E34-9E4E-0FFFCC47295A}" type="doc">
      <dgm:prSet loTypeId="urn:microsoft.com/office/officeart/2005/8/layout/pyramid1" loCatId="pyramid" qsTypeId="urn:microsoft.com/office/officeart/2005/8/quickstyle/3d2" qsCatId="3D" csTypeId="urn:microsoft.com/office/officeart/2005/8/colors/accent0_1" csCatId="mainScheme" phldr="1"/>
      <dgm:spPr/>
    </dgm:pt>
    <dgm:pt modelId="{E33C4EFB-B2D0-477C-9BCD-23BD1A982F53}">
      <dgm:prSet phldrT="[Text]"/>
      <dgm:spPr/>
      <dgm:t>
        <a:bodyPr/>
        <a:lstStyle/>
        <a:p>
          <a:r>
            <a:rPr lang="en-US" dirty="0" smtClean="0"/>
            <a:t> </a:t>
          </a:r>
          <a:endParaRPr lang="en-US" dirty="0"/>
        </a:p>
      </dgm:t>
    </dgm:pt>
    <dgm:pt modelId="{2F69F510-1580-41C0-8956-12EEB9E8F3A0}" type="parTrans" cxnId="{13663093-038E-442D-87EA-DAE2465A13C7}">
      <dgm:prSet/>
      <dgm:spPr/>
      <dgm:t>
        <a:bodyPr/>
        <a:lstStyle/>
        <a:p>
          <a:endParaRPr lang="en-US"/>
        </a:p>
      </dgm:t>
    </dgm:pt>
    <dgm:pt modelId="{67FC6676-0410-4623-8B9D-64B0EFBC4E66}" type="sibTrans" cxnId="{13663093-038E-442D-87EA-DAE2465A13C7}">
      <dgm:prSet/>
      <dgm:spPr/>
      <dgm:t>
        <a:bodyPr/>
        <a:lstStyle/>
        <a:p>
          <a:endParaRPr lang="en-US"/>
        </a:p>
      </dgm:t>
    </dgm:pt>
    <dgm:pt modelId="{4409062D-2736-4419-BF4A-A24A0A4A5F8A}">
      <dgm:prSet phldrT="[Text]"/>
      <dgm:spPr/>
      <dgm:t>
        <a:bodyPr/>
        <a:lstStyle/>
        <a:p>
          <a:r>
            <a:rPr lang="en-US" dirty="0" smtClean="0"/>
            <a:t> </a:t>
          </a:r>
          <a:endParaRPr lang="en-US" dirty="0"/>
        </a:p>
      </dgm:t>
    </dgm:pt>
    <dgm:pt modelId="{41467952-C8B2-4361-922D-8D4B573B863E}" type="parTrans" cxnId="{92C2D92C-7363-47E6-BE42-028E8B6F57FC}">
      <dgm:prSet/>
      <dgm:spPr/>
      <dgm:t>
        <a:bodyPr/>
        <a:lstStyle/>
        <a:p>
          <a:endParaRPr lang="en-US"/>
        </a:p>
      </dgm:t>
    </dgm:pt>
    <dgm:pt modelId="{8B7933AC-1297-494B-B860-7CA277A4AAB2}" type="sibTrans" cxnId="{92C2D92C-7363-47E6-BE42-028E8B6F57FC}">
      <dgm:prSet/>
      <dgm:spPr/>
      <dgm:t>
        <a:bodyPr/>
        <a:lstStyle/>
        <a:p>
          <a:endParaRPr lang="en-US"/>
        </a:p>
      </dgm:t>
    </dgm:pt>
    <dgm:pt modelId="{8EA558A6-B8BA-4939-BB8C-19E869F9CA20}">
      <dgm:prSet phldrT="[Text]"/>
      <dgm:spPr/>
      <dgm:t>
        <a:bodyPr/>
        <a:lstStyle/>
        <a:p>
          <a:r>
            <a:rPr lang="en-US" dirty="0" smtClean="0"/>
            <a:t> </a:t>
          </a:r>
          <a:endParaRPr lang="en-US" dirty="0"/>
        </a:p>
      </dgm:t>
    </dgm:pt>
    <dgm:pt modelId="{17D91AC3-3C3E-4403-82DA-87DF9541BF2B}" type="parTrans" cxnId="{BFDDAD3E-F68C-4C66-BF77-726139FD4A8D}">
      <dgm:prSet/>
      <dgm:spPr/>
      <dgm:t>
        <a:bodyPr/>
        <a:lstStyle/>
        <a:p>
          <a:endParaRPr lang="en-US"/>
        </a:p>
      </dgm:t>
    </dgm:pt>
    <dgm:pt modelId="{99586630-79B0-45A6-B06C-3D55BD13CB65}" type="sibTrans" cxnId="{BFDDAD3E-F68C-4C66-BF77-726139FD4A8D}">
      <dgm:prSet/>
      <dgm:spPr/>
      <dgm:t>
        <a:bodyPr/>
        <a:lstStyle/>
        <a:p>
          <a:endParaRPr lang="en-US"/>
        </a:p>
      </dgm:t>
    </dgm:pt>
    <dgm:pt modelId="{CE41E1F8-D442-4EB3-86F1-0AF520B95FA0}">
      <dgm:prSet phldrT="[Text]"/>
      <dgm:spPr/>
      <dgm:t>
        <a:bodyPr/>
        <a:lstStyle/>
        <a:p>
          <a:endParaRPr lang="en-US" dirty="0"/>
        </a:p>
      </dgm:t>
    </dgm:pt>
    <dgm:pt modelId="{94F3E67A-CC88-49AE-9ED8-187AB9C0D847}" type="parTrans" cxnId="{DE3C1A9E-7921-4918-AC3B-D22A377F18E4}">
      <dgm:prSet/>
      <dgm:spPr/>
      <dgm:t>
        <a:bodyPr/>
        <a:lstStyle/>
        <a:p>
          <a:endParaRPr lang="en-US"/>
        </a:p>
      </dgm:t>
    </dgm:pt>
    <dgm:pt modelId="{B1E00977-64C1-4834-9F03-A7934677FAB3}" type="sibTrans" cxnId="{DE3C1A9E-7921-4918-AC3B-D22A377F18E4}">
      <dgm:prSet/>
      <dgm:spPr/>
      <dgm:t>
        <a:bodyPr/>
        <a:lstStyle/>
        <a:p>
          <a:endParaRPr lang="en-US"/>
        </a:p>
      </dgm:t>
    </dgm:pt>
    <dgm:pt modelId="{A4FDBB9A-453C-4234-8D3D-535F5372C1CA}" type="pres">
      <dgm:prSet presAssocID="{54C981D5-9F50-4E34-9E4E-0FFFCC47295A}" presName="Name0" presStyleCnt="0">
        <dgm:presLayoutVars>
          <dgm:dir/>
          <dgm:animLvl val="lvl"/>
          <dgm:resizeHandles val="exact"/>
        </dgm:presLayoutVars>
      </dgm:prSet>
      <dgm:spPr/>
    </dgm:pt>
    <dgm:pt modelId="{77532F1D-6113-4615-8754-5A15A0C28A20}" type="pres">
      <dgm:prSet presAssocID="{E33C4EFB-B2D0-477C-9BCD-23BD1A982F53}" presName="Name8" presStyleCnt="0"/>
      <dgm:spPr/>
    </dgm:pt>
    <dgm:pt modelId="{F4425CB1-5FD0-422C-A186-326A00D5B5E5}" type="pres">
      <dgm:prSet presAssocID="{E33C4EFB-B2D0-477C-9BCD-23BD1A982F53}" presName="level" presStyleLbl="node1" presStyleIdx="0" presStyleCnt="4">
        <dgm:presLayoutVars>
          <dgm:chMax val="1"/>
          <dgm:bulletEnabled val="1"/>
        </dgm:presLayoutVars>
      </dgm:prSet>
      <dgm:spPr/>
      <dgm:t>
        <a:bodyPr/>
        <a:lstStyle/>
        <a:p>
          <a:endParaRPr lang="en-US"/>
        </a:p>
      </dgm:t>
    </dgm:pt>
    <dgm:pt modelId="{55D152F5-23BC-4A1E-8EF3-06BE15DED167}" type="pres">
      <dgm:prSet presAssocID="{E33C4EFB-B2D0-477C-9BCD-23BD1A982F53}" presName="levelTx" presStyleLbl="revTx" presStyleIdx="0" presStyleCnt="0">
        <dgm:presLayoutVars>
          <dgm:chMax val="1"/>
          <dgm:bulletEnabled val="1"/>
        </dgm:presLayoutVars>
      </dgm:prSet>
      <dgm:spPr/>
      <dgm:t>
        <a:bodyPr/>
        <a:lstStyle/>
        <a:p>
          <a:endParaRPr lang="en-US"/>
        </a:p>
      </dgm:t>
    </dgm:pt>
    <dgm:pt modelId="{3F7CCD92-75FC-4155-8A03-0007A33BAEBA}" type="pres">
      <dgm:prSet presAssocID="{4409062D-2736-4419-BF4A-A24A0A4A5F8A}" presName="Name8" presStyleCnt="0"/>
      <dgm:spPr/>
    </dgm:pt>
    <dgm:pt modelId="{049E8612-C68B-46B7-AFD3-937A0D842261}" type="pres">
      <dgm:prSet presAssocID="{4409062D-2736-4419-BF4A-A24A0A4A5F8A}" presName="level" presStyleLbl="node1" presStyleIdx="1" presStyleCnt="4">
        <dgm:presLayoutVars>
          <dgm:chMax val="1"/>
          <dgm:bulletEnabled val="1"/>
        </dgm:presLayoutVars>
      </dgm:prSet>
      <dgm:spPr/>
      <dgm:t>
        <a:bodyPr/>
        <a:lstStyle/>
        <a:p>
          <a:endParaRPr lang="en-US"/>
        </a:p>
      </dgm:t>
    </dgm:pt>
    <dgm:pt modelId="{9A8E7698-B89D-4C66-8448-D1A000F0ADBC}" type="pres">
      <dgm:prSet presAssocID="{4409062D-2736-4419-BF4A-A24A0A4A5F8A}" presName="levelTx" presStyleLbl="revTx" presStyleIdx="0" presStyleCnt="0">
        <dgm:presLayoutVars>
          <dgm:chMax val="1"/>
          <dgm:bulletEnabled val="1"/>
        </dgm:presLayoutVars>
      </dgm:prSet>
      <dgm:spPr/>
      <dgm:t>
        <a:bodyPr/>
        <a:lstStyle/>
        <a:p>
          <a:endParaRPr lang="en-US"/>
        </a:p>
      </dgm:t>
    </dgm:pt>
    <dgm:pt modelId="{711825EA-A108-45EB-A40F-AB5F073B837F}" type="pres">
      <dgm:prSet presAssocID="{CE41E1F8-D442-4EB3-86F1-0AF520B95FA0}" presName="Name8" presStyleCnt="0"/>
      <dgm:spPr/>
    </dgm:pt>
    <dgm:pt modelId="{C125291C-32D4-4701-8DFC-1EC7EAE63D97}" type="pres">
      <dgm:prSet presAssocID="{CE41E1F8-D442-4EB3-86F1-0AF520B95FA0}" presName="level" presStyleLbl="node1" presStyleIdx="2" presStyleCnt="4">
        <dgm:presLayoutVars>
          <dgm:chMax val="1"/>
          <dgm:bulletEnabled val="1"/>
        </dgm:presLayoutVars>
      </dgm:prSet>
      <dgm:spPr/>
      <dgm:t>
        <a:bodyPr/>
        <a:lstStyle/>
        <a:p>
          <a:endParaRPr lang="en-US"/>
        </a:p>
      </dgm:t>
    </dgm:pt>
    <dgm:pt modelId="{B164AFFA-FF10-49C0-B30B-91C9B8C2F8A7}" type="pres">
      <dgm:prSet presAssocID="{CE41E1F8-D442-4EB3-86F1-0AF520B95FA0}" presName="levelTx" presStyleLbl="revTx" presStyleIdx="0" presStyleCnt="0">
        <dgm:presLayoutVars>
          <dgm:chMax val="1"/>
          <dgm:bulletEnabled val="1"/>
        </dgm:presLayoutVars>
      </dgm:prSet>
      <dgm:spPr/>
      <dgm:t>
        <a:bodyPr/>
        <a:lstStyle/>
        <a:p>
          <a:endParaRPr lang="en-US"/>
        </a:p>
      </dgm:t>
    </dgm:pt>
    <dgm:pt modelId="{1AC3AB99-2937-4EF0-A706-781DF48273DA}" type="pres">
      <dgm:prSet presAssocID="{8EA558A6-B8BA-4939-BB8C-19E869F9CA20}" presName="Name8" presStyleCnt="0"/>
      <dgm:spPr/>
    </dgm:pt>
    <dgm:pt modelId="{4E1DE01F-121D-4AD8-8FF8-BED7815ED0A4}" type="pres">
      <dgm:prSet presAssocID="{8EA558A6-B8BA-4939-BB8C-19E869F9CA20}" presName="level" presStyleLbl="node1" presStyleIdx="3" presStyleCnt="4">
        <dgm:presLayoutVars>
          <dgm:chMax val="1"/>
          <dgm:bulletEnabled val="1"/>
        </dgm:presLayoutVars>
      </dgm:prSet>
      <dgm:spPr/>
      <dgm:t>
        <a:bodyPr/>
        <a:lstStyle/>
        <a:p>
          <a:endParaRPr lang="en-US"/>
        </a:p>
      </dgm:t>
    </dgm:pt>
    <dgm:pt modelId="{184BCFF7-48C2-4360-BAF8-FD87DF42B696}" type="pres">
      <dgm:prSet presAssocID="{8EA558A6-B8BA-4939-BB8C-19E869F9CA20}" presName="levelTx" presStyleLbl="revTx" presStyleIdx="0" presStyleCnt="0">
        <dgm:presLayoutVars>
          <dgm:chMax val="1"/>
          <dgm:bulletEnabled val="1"/>
        </dgm:presLayoutVars>
      </dgm:prSet>
      <dgm:spPr/>
      <dgm:t>
        <a:bodyPr/>
        <a:lstStyle/>
        <a:p>
          <a:endParaRPr lang="en-US"/>
        </a:p>
      </dgm:t>
    </dgm:pt>
  </dgm:ptLst>
  <dgm:cxnLst>
    <dgm:cxn modelId="{F923B33C-0C0B-461B-9CAB-24CFF94CA711}" type="presOf" srcId="{54C981D5-9F50-4E34-9E4E-0FFFCC47295A}" destId="{A4FDBB9A-453C-4234-8D3D-535F5372C1CA}" srcOrd="0" destOrd="0" presId="urn:microsoft.com/office/officeart/2005/8/layout/pyramid1"/>
    <dgm:cxn modelId="{13663093-038E-442D-87EA-DAE2465A13C7}" srcId="{54C981D5-9F50-4E34-9E4E-0FFFCC47295A}" destId="{E33C4EFB-B2D0-477C-9BCD-23BD1A982F53}" srcOrd="0" destOrd="0" parTransId="{2F69F510-1580-41C0-8956-12EEB9E8F3A0}" sibTransId="{67FC6676-0410-4623-8B9D-64B0EFBC4E66}"/>
    <dgm:cxn modelId="{924AEC93-6959-4CC8-BFEF-6EE9DFAE8FA4}" type="presOf" srcId="{CE41E1F8-D442-4EB3-86F1-0AF520B95FA0}" destId="{B164AFFA-FF10-49C0-B30B-91C9B8C2F8A7}" srcOrd="1" destOrd="0" presId="urn:microsoft.com/office/officeart/2005/8/layout/pyramid1"/>
    <dgm:cxn modelId="{8DA664C7-740F-42DB-8990-7D2E57E68040}" type="presOf" srcId="{4409062D-2736-4419-BF4A-A24A0A4A5F8A}" destId="{9A8E7698-B89D-4C66-8448-D1A000F0ADBC}" srcOrd="1" destOrd="0" presId="urn:microsoft.com/office/officeart/2005/8/layout/pyramid1"/>
    <dgm:cxn modelId="{710F59AF-F0D6-48FA-B38A-EB754A26C7F9}" type="presOf" srcId="{CE41E1F8-D442-4EB3-86F1-0AF520B95FA0}" destId="{C125291C-32D4-4701-8DFC-1EC7EAE63D97}" srcOrd="0" destOrd="0" presId="urn:microsoft.com/office/officeart/2005/8/layout/pyramid1"/>
    <dgm:cxn modelId="{77393979-0B57-4355-9DAA-8D49CF266FB6}" type="presOf" srcId="{8EA558A6-B8BA-4939-BB8C-19E869F9CA20}" destId="{4E1DE01F-121D-4AD8-8FF8-BED7815ED0A4}" srcOrd="0" destOrd="0" presId="urn:microsoft.com/office/officeart/2005/8/layout/pyramid1"/>
    <dgm:cxn modelId="{BFDDAD3E-F68C-4C66-BF77-726139FD4A8D}" srcId="{54C981D5-9F50-4E34-9E4E-0FFFCC47295A}" destId="{8EA558A6-B8BA-4939-BB8C-19E869F9CA20}" srcOrd="3" destOrd="0" parTransId="{17D91AC3-3C3E-4403-82DA-87DF9541BF2B}" sibTransId="{99586630-79B0-45A6-B06C-3D55BD13CB65}"/>
    <dgm:cxn modelId="{4CBCEDDF-C656-4DA4-BF31-4B9BED2A7FC8}" type="presOf" srcId="{E33C4EFB-B2D0-477C-9BCD-23BD1A982F53}" destId="{F4425CB1-5FD0-422C-A186-326A00D5B5E5}" srcOrd="0" destOrd="0" presId="urn:microsoft.com/office/officeart/2005/8/layout/pyramid1"/>
    <dgm:cxn modelId="{1E772B5B-5892-4F44-8EB4-52B7AD534D84}" type="presOf" srcId="{4409062D-2736-4419-BF4A-A24A0A4A5F8A}" destId="{049E8612-C68B-46B7-AFD3-937A0D842261}" srcOrd="0" destOrd="0" presId="urn:microsoft.com/office/officeart/2005/8/layout/pyramid1"/>
    <dgm:cxn modelId="{7AC10CD3-0BCD-4745-B0F8-109E9D60FC11}" type="presOf" srcId="{8EA558A6-B8BA-4939-BB8C-19E869F9CA20}" destId="{184BCFF7-48C2-4360-BAF8-FD87DF42B696}" srcOrd="1" destOrd="0" presId="urn:microsoft.com/office/officeart/2005/8/layout/pyramid1"/>
    <dgm:cxn modelId="{1E26D546-9D2A-455E-A338-8EF1CD9E2E45}" type="presOf" srcId="{E33C4EFB-B2D0-477C-9BCD-23BD1A982F53}" destId="{55D152F5-23BC-4A1E-8EF3-06BE15DED167}" srcOrd="1" destOrd="0" presId="urn:microsoft.com/office/officeart/2005/8/layout/pyramid1"/>
    <dgm:cxn modelId="{DE3C1A9E-7921-4918-AC3B-D22A377F18E4}" srcId="{54C981D5-9F50-4E34-9E4E-0FFFCC47295A}" destId="{CE41E1F8-D442-4EB3-86F1-0AF520B95FA0}" srcOrd="2" destOrd="0" parTransId="{94F3E67A-CC88-49AE-9ED8-187AB9C0D847}" sibTransId="{B1E00977-64C1-4834-9F03-A7934677FAB3}"/>
    <dgm:cxn modelId="{92C2D92C-7363-47E6-BE42-028E8B6F57FC}" srcId="{54C981D5-9F50-4E34-9E4E-0FFFCC47295A}" destId="{4409062D-2736-4419-BF4A-A24A0A4A5F8A}" srcOrd="1" destOrd="0" parTransId="{41467952-C8B2-4361-922D-8D4B573B863E}" sibTransId="{8B7933AC-1297-494B-B860-7CA277A4AAB2}"/>
    <dgm:cxn modelId="{B969EA2A-8F2B-4AA1-9A7A-C549A97F6836}" type="presParOf" srcId="{A4FDBB9A-453C-4234-8D3D-535F5372C1CA}" destId="{77532F1D-6113-4615-8754-5A15A0C28A20}" srcOrd="0" destOrd="0" presId="urn:microsoft.com/office/officeart/2005/8/layout/pyramid1"/>
    <dgm:cxn modelId="{45524716-B8BB-491A-8AEB-64C6090E0E49}" type="presParOf" srcId="{77532F1D-6113-4615-8754-5A15A0C28A20}" destId="{F4425CB1-5FD0-422C-A186-326A00D5B5E5}" srcOrd="0" destOrd="0" presId="urn:microsoft.com/office/officeart/2005/8/layout/pyramid1"/>
    <dgm:cxn modelId="{985B434C-68BE-432E-BD01-19742518B650}" type="presParOf" srcId="{77532F1D-6113-4615-8754-5A15A0C28A20}" destId="{55D152F5-23BC-4A1E-8EF3-06BE15DED167}" srcOrd="1" destOrd="0" presId="urn:microsoft.com/office/officeart/2005/8/layout/pyramid1"/>
    <dgm:cxn modelId="{499094F2-C15B-4969-AA78-E1EBC8C0965B}" type="presParOf" srcId="{A4FDBB9A-453C-4234-8D3D-535F5372C1CA}" destId="{3F7CCD92-75FC-4155-8A03-0007A33BAEBA}" srcOrd="1" destOrd="0" presId="urn:microsoft.com/office/officeart/2005/8/layout/pyramid1"/>
    <dgm:cxn modelId="{E8E0CB26-E15E-4F25-8596-1339A58D85F2}" type="presParOf" srcId="{3F7CCD92-75FC-4155-8A03-0007A33BAEBA}" destId="{049E8612-C68B-46B7-AFD3-937A0D842261}" srcOrd="0" destOrd="0" presId="urn:microsoft.com/office/officeart/2005/8/layout/pyramid1"/>
    <dgm:cxn modelId="{3B87B120-8255-464B-8C4D-EC8E04A17C7B}" type="presParOf" srcId="{3F7CCD92-75FC-4155-8A03-0007A33BAEBA}" destId="{9A8E7698-B89D-4C66-8448-D1A000F0ADBC}" srcOrd="1" destOrd="0" presId="urn:microsoft.com/office/officeart/2005/8/layout/pyramid1"/>
    <dgm:cxn modelId="{27825D3D-2B81-44A3-995D-4F6A21954AE1}" type="presParOf" srcId="{A4FDBB9A-453C-4234-8D3D-535F5372C1CA}" destId="{711825EA-A108-45EB-A40F-AB5F073B837F}" srcOrd="2" destOrd="0" presId="urn:microsoft.com/office/officeart/2005/8/layout/pyramid1"/>
    <dgm:cxn modelId="{FA4DFEC2-E7E3-4E8C-9CEA-3CBE8EE05837}" type="presParOf" srcId="{711825EA-A108-45EB-A40F-AB5F073B837F}" destId="{C125291C-32D4-4701-8DFC-1EC7EAE63D97}" srcOrd="0" destOrd="0" presId="urn:microsoft.com/office/officeart/2005/8/layout/pyramid1"/>
    <dgm:cxn modelId="{3D4EE1F1-5684-4F21-9BFD-F44D458D706D}" type="presParOf" srcId="{711825EA-A108-45EB-A40F-AB5F073B837F}" destId="{B164AFFA-FF10-49C0-B30B-91C9B8C2F8A7}" srcOrd="1" destOrd="0" presId="urn:microsoft.com/office/officeart/2005/8/layout/pyramid1"/>
    <dgm:cxn modelId="{4EA0270F-5C01-4E61-96FD-96F86778D84C}" type="presParOf" srcId="{A4FDBB9A-453C-4234-8D3D-535F5372C1CA}" destId="{1AC3AB99-2937-4EF0-A706-781DF48273DA}" srcOrd="3" destOrd="0" presId="urn:microsoft.com/office/officeart/2005/8/layout/pyramid1"/>
    <dgm:cxn modelId="{799647AE-2E1B-4D5B-8957-9285404FA6DD}" type="presParOf" srcId="{1AC3AB99-2937-4EF0-A706-781DF48273DA}" destId="{4E1DE01F-121D-4AD8-8FF8-BED7815ED0A4}" srcOrd="0" destOrd="0" presId="urn:microsoft.com/office/officeart/2005/8/layout/pyramid1"/>
    <dgm:cxn modelId="{1F25F2FA-5688-407B-BEF7-C1C75BA4AB1E}" type="presParOf" srcId="{1AC3AB99-2937-4EF0-A706-781DF48273DA}" destId="{184BCFF7-48C2-4360-BAF8-FD87DF42B69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C981D5-9F50-4E34-9E4E-0FFFCC47295A}" type="doc">
      <dgm:prSet loTypeId="urn:microsoft.com/office/officeart/2005/8/layout/pyramid1" loCatId="pyramid" qsTypeId="urn:microsoft.com/office/officeart/2005/8/quickstyle/3d2" qsCatId="3D" csTypeId="urn:microsoft.com/office/officeart/2005/8/colors/accent0_1" csCatId="mainScheme" phldr="1"/>
      <dgm:spPr/>
    </dgm:pt>
    <dgm:pt modelId="{E33C4EFB-B2D0-477C-9BCD-23BD1A982F53}">
      <dgm:prSet phldrT="[Text]"/>
      <dgm:spPr/>
      <dgm:t>
        <a:bodyPr/>
        <a:lstStyle/>
        <a:p>
          <a:r>
            <a:rPr lang="en-US" dirty="0" smtClean="0"/>
            <a:t> </a:t>
          </a:r>
          <a:endParaRPr lang="en-US" dirty="0"/>
        </a:p>
      </dgm:t>
    </dgm:pt>
    <dgm:pt modelId="{2F69F510-1580-41C0-8956-12EEB9E8F3A0}" type="parTrans" cxnId="{13663093-038E-442D-87EA-DAE2465A13C7}">
      <dgm:prSet/>
      <dgm:spPr/>
      <dgm:t>
        <a:bodyPr/>
        <a:lstStyle/>
        <a:p>
          <a:endParaRPr lang="en-US"/>
        </a:p>
      </dgm:t>
    </dgm:pt>
    <dgm:pt modelId="{67FC6676-0410-4623-8B9D-64B0EFBC4E66}" type="sibTrans" cxnId="{13663093-038E-442D-87EA-DAE2465A13C7}">
      <dgm:prSet/>
      <dgm:spPr/>
      <dgm:t>
        <a:bodyPr/>
        <a:lstStyle/>
        <a:p>
          <a:endParaRPr lang="en-US"/>
        </a:p>
      </dgm:t>
    </dgm:pt>
    <dgm:pt modelId="{4409062D-2736-4419-BF4A-A24A0A4A5F8A}">
      <dgm:prSet phldrT="[Text]"/>
      <dgm:spPr/>
      <dgm:t>
        <a:bodyPr/>
        <a:lstStyle/>
        <a:p>
          <a:r>
            <a:rPr lang="en-US" dirty="0" smtClean="0"/>
            <a:t> </a:t>
          </a:r>
          <a:endParaRPr lang="en-US" dirty="0"/>
        </a:p>
      </dgm:t>
    </dgm:pt>
    <dgm:pt modelId="{41467952-C8B2-4361-922D-8D4B573B863E}" type="parTrans" cxnId="{92C2D92C-7363-47E6-BE42-028E8B6F57FC}">
      <dgm:prSet/>
      <dgm:spPr/>
      <dgm:t>
        <a:bodyPr/>
        <a:lstStyle/>
        <a:p>
          <a:endParaRPr lang="en-US"/>
        </a:p>
      </dgm:t>
    </dgm:pt>
    <dgm:pt modelId="{8B7933AC-1297-494B-B860-7CA277A4AAB2}" type="sibTrans" cxnId="{92C2D92C-7363-47E6-BE42-028E8B6F57FC}">
      <dgm:prSet/>
      <dgm:spPr/>
      <dgm:t>
        <a:bodyPr/>
        <a:lstStyle/>
        <a:p>
          <a:endParaRPr lang="en-US"/>
        </a:p>
      </dgm:t>
    </dgm:pt>
    <dgm:pt modelId="{8EA558A6-B8BA-4939-BB8C-19E869F9CA20}">
      <dgm:prSet phldrT="[Text]"/>
      <dgm:spPr/>
      <dgm:t>
        <a:bodyPr/>
        <a:lstStyle/>
        <a:p>
          <a:r>
            <a:rPr lang="en-US" dirty="0" smtClean="0"/>
            <a:t> </a:t>
          </a:r>
          <a:endParaRPr lang="en-US" dirty="0"/>
        </a:p>
      </dgm:t>
    </dgm:pt>
    <dgm:pt modelId="{17D91AC3-3C3E-4403-82DA-87DF9541BF2B}" type="parTrans" cxnId="{BFDDAD3E-F68C-4C66-BF77-726139FD4A8D}">
      <dgm:prSet/>
      <dgm:spPr/>
      <dgm:t>
        <a:bodyPr/>
        <a:lstStyle/>
        <a:p>
          <a:endParaRPr lang="en-US"/>
        </a:p>
      </dgm:t>
    </dgm:pt>
    <dgm:pt modelId="{99586630-79B0-45A6-B06C-3D55BD13CB65}" type="sibTrans" cxnId="{BFDDAD3E-F68C-4C66-BF77-726139FD4A8D}">
      <dgm:prSet/>
      <dgm:spPr/>
      <dgm:t>
        <a:bodyPr/>
        <a:lstStyle/>
        <a:p>
          <a:endParaRPr lang="en-US"/>
        </a:p>
      </dgm:t>
    </dgm:pt>
    <dgm:pt modelId="{CE41E1F8-D442-4EB3-86F1-0AF520B95FA0}">
      <dgm:prSet phldrT="[Text]"/>
      <dgm:spPr/>
      <dgm:t>
        <a:bodyPr/>
        <a:lstStyle/>
        <a:p>
          <a:endParaRPr lang="en-US" dirty="0"/>
        </a:p>
      </dgm:t>
    </dgm:pt>
    <dgm:pt modelId="{94F3E67A-CC88-49AE-9ED8-187AB9C0D847}" type="parTrans" cxnId="{DE3C1A9E-7921-4918-AC3B-D22A377F18E4}">
      <dgm:prSet/>
      <dgm:spPr/>
      <dgm:t>
        <a:bodyPr/>
        <a:lstStyle/>
        <a:p>
          <a:endParaRPr lang="en-US"/>
        </a:p>
      </dgm:t>
    </dgm:pt>
    <dgm:pt modelId="{B1E00977-64C1-4834-9F03-A7934677FAB3}" type="sibTrans" cxnId="{DE3C1A9E-7921-4918-AC3B-D22A377F18E4}">
      <dgm:prSet/>
      <dgm:spPr/>
      <dgm:t>
        <a:bodyPr/>
        <a:lstStyle/>
        <a:p>
          <a:endParaRPr lang="en-US"/>
        </a:p>
      </dgm:t>
    </dgm:pt>
    <dgm:pt modelId="{A4FDBB9A-453C-4234-8D3D-535F5372C1CA}" type="pres">
      <dgm:prSet presAssocID="{54C981D5-9F50-4E34-9E4E-0FFFCC47295A}" presName="Name0" presStyleCnt="0">
        <dgm:presLayoutVars>
          <dgm:dir/>
          <dgm:animLvl val="lvl"/>
          <dgm:resizeHandles val="exact"/>
        </dgm:presLayoutVars>
      </dgm:prSet>
      <dgm:spPr/>
    </dgm:pt>
    <dgm:pt modelId="{77532F1D-6113-4615-8754-5A15A0C28A20}" type="pres">
      <dgm:prSet presAssocID="{E33C4EFB-B2D0-477C-9BCD-23BD1A982F53}" presName="Name8" presStyleCnt="0"/>
      <dgm:spPr/>
    </dgm:pt>
    <dgm:pt modelId="{F4425CB1-5FD0-422C-A186-326A00D5B5E5}" type="pres">
      <dgm:prSet presAssocID="{E33C4EFB-B2D0-477C-9BCD-23BD1A982F53}" presName="level" presStyleLbl="node1" presStyleIdx="0" presStyleCnt="4">
        <dgm:presLayoutVars>
          <dgm:chMax val="1"/>
          <dgm:bulletEnabled val="1"/>
        </dgm:presLayoutVars>
      </dgm:prSet>
      <dgm:spPr/>
      <dgm:t>
        <a:bodyPr/>
        <a:lstStyle/>
        <a:p>
          <a:endParaRPr lang="en-US"/>
        </a:p>
      </dgm:t>
    </dgm:pt>
    <dgm:pt modelId="{55D152F5-23BC-4A1E-8EF3-06BE15DED167}" type="pres">
      <dgm:prSet presAssocID="{E33C4EFB-B2D0-477C-9BCD-23BD1A982F53}" presName="levelTx" presStyleLbl="revTx" presStyleIdx="0" presStyleCnt="0">
        <dgm:presLayoutVars>
          <dgm:chMax val="1"/>
          <dgm:bulletEnabled val="1"/>
        </dgm:presLayoutVars>
      </dgm:prSet>
      <dgm:spPr/>
      <dgm:t>
        <a:bodyPr/>
        <a:lstStyle/>
        <a:p>
          <a:endParaRPr lang="en-US"/>
        </a:p>
      </dgm:t>
    </dgm:pt>
    <dgm:pt modelId="{3F7CCD92-75FC-4155-8A03-0007A33BAEBA}" type="pres">
      <dgm:prSet presAssocID="{4409062D-2736-4419-BF4A-A24A0A4A5F8A}" presName="Name8" presStyleCnt="0"/>
      <dgm:spPr/>
    </dgm:pt>
    <dgm:pt modelId="{049E8612-C68B-46B7-AFD3-937A0D842261}" type="pres">
      <dgm:prSet presAssocID="{4409062D-2736-4419-BF4A-A24A0A4A5F8A}" presName="level" presStyleLbl="node1" presStyleIdx="1" presStyleCnt="4">
        <dgm:presLayoutVars>
          <dgm:chMax val="1"/>
          <dgm:bulletEnabled val="1"/>
        </dgm:presLayoutVars>
      </dgm:prSet>
      <dgm:spPr/>
      <dgm:t>
        <a:bodyPr/>
        <a:lstStyle/>
        <a:p>
          <a:endParaRPr lang="en-US"/>
        </a:p>
      </dgm:t>
    </dgm:pt>
    <dgm:pt modelId="{9A8E7698-B89D-4C66-8448-D1A000F0ADBC}" type="pres">
      <dgm:prSet presAssocID="{4409062D-2736-4419-BF4A-A24A0A4A5F8A}" presName="levelTx" presStyleLbl="revTx" presStyleIdx="0" presStyleCnt="0">
        <dgm:presLayoutVars>
          <dgm:chMax val="1"/>
          <dgm:bulletEnabled val="1"/>
        </dgm:presLayoutVars>
      </dgm:prSet>
      <dgm:spPr/>
      <dgm:t>
        <a:bodyPr/>
        <a:lstStyle/>
        <a:p>
          <a:endParaRPr lang="en-US"/>
        </a:p>
      </dgm:t>
    </dgm:pt>
    <dgm:pt modelId="{711825EA-A108-45EB-A40F-AB5F073B837F}" type="pres">
      <dgm:prSet presAssocID="{CE41E1F8-D442-4EB3-86F1-0AF520B95FA0}" presName="Name8" presStyleCnt="0"/>
      <dgm:spPr/>
    </dgm:pt>
    <dgm:pt modelId="{C125291C-32D4-4701-8DFC-1EC7EAE63D97}" type="pres">
      <dgm:prSet presAssocID="{CE41E1F8-D442-4EB3-86F1-0AF520B95FA0}" presName="level" presStyleLbl="node1" presStyleIdx="2" presStyleCnt="4">
        <dgm:presLayoutVars>
          <dgm:chMax val="1"/>
          <dgm:bulletEnabled val="1"/>
        </dgm:presLayoutVars>
      </dgm:prSet>
      <dgm:spPr/>
      <dgm:t>
        <a:bodyPr/>
        <a:lstStyle/>
        <a:p>
          <a:endParaRPr lang="en-US"/>
        </a:p>
      </dgm:t>
    </dgm:pt>
    <dgm:pt modelId="{B164AFFA-FF10-49C0-B30B-91C9B8C2F8A7}" type="pres">
      <dgm:prSet presAssocID="{CE41E1F8-D442-4EB3-86F1-0AF520B95FA0}" presName="levelTx" presStyleLbl="revTx" presStyleIdx="0" presStyleCnt="0">
        <dgm:presLayoutVars>
          <dgm:chMax val="1"/>
          <dgm:bulletEnabled val="1"/>
        </dgm:presLayoutVars>
      </dgm:prSet>
      <dgm:spPr/>
      <dgm:t>
        <a:bodyPr/>
        <a:lstStyle/>
        <a:p>
          <a:endParaRPr lang="en-US"/>
        </a:p>
      </dgm:t>
    </dgm:pt>
    <dgm:pt modelId="{1AC3AB99-2937-4EF0-A706-781DF48273DA}" type="pres">
      <dgm:prSet presAssocID="{8EA558A6-B8BA-4939-BB8C-19E869F9CA20}" presName="Name8" presStyleCnt="0"/>
      <dgm:spPr/>
    </dgm:pt>
    <dgm:pt modelId="{4E1DE01F-121D-4AD8-8FF8-BED7815ED0A4}" type="pres">
      <dgm:prSet presAssocID="{8EA558A6-B8BA-4939-BB8C-19E869F9CA20}" presName="level" presStyleLbl="node1" presStyleIdx="3" presStyleCnt="4">
        <dgm:presLayoutVars>
          <dgm:chMax val="1"/>
          <dgm:bulletEnabled val="1"/>
        </dgm:presLayoutVars>
      </dgm:prSet>
      <dgm:spPr/>
      <dgm:t>
        <a:bodyPr/>
        <a:lstStyle/>
        <a:p>
          <a:endParaRPr lang="en-US"/>
        </a:p>
      </dgm:t>
    </dgm:pt>
    <dgm:pt modelId="{184BCFF7-48C2-4360-BAF8-FD87DF42B696}" type="pres">
      <dgm:prSet presAssocID="{8EA558A6-B8BA-4939-BB8C-19E869F9CA20}" presName="levelTx" presStyleLbl="revTx" presStyleIdx="0" presStyleCnt="0">
        <dgm:presLayoutVars>
          <dgm:chMax val="1"/>
          <dgm:bulletEnabled val="1"/>
        </dgm:presLayoutVars>
      </dgm:prSet>
      <dgm:spPr/>
      <dgm:t>
        <a:bodyPr/>
        <a:lstStyle/>
        <a:p>
          <a:endParaRPr lang="en-US"/>
        </a:p>
      </dgm:t>
    </dgm:pt>
  </dgm:ptLst>
  <dgm:cxnLst>
    <dgm:cxn modelId="{27487F40-867E-46A6-9235-191D46A23AC9}" type="presOf" srcId="{8EA558A6-B8BA-4939-BB8C-19E869F9CA20}" destId="{184BCFF7-48C2-4360-BAF8-FD87DF42B696}" srcOrd="1" destOrd="0" presId="urn:microsoft.com/office/officeart/2005/8/layout/pyramid1"/>
    <dgm:cxn modelId="{6849B077-B63A-446E-B3BD-09ADA1E7305C}" type="presOf" srcId="{4409062D-2736-4419-BF4A-A24A0A4A5F8A}" destId="{9A8E7698-B89D-4C66-8448-D1A000F0ADBC}" srcOrd="1" destOrd="0" presId="urn:microsoft.com/office/officeart/2005/8/layout/pyramid1"/>
    <dgm:cxn modelId="{1F3ECA69-DC26-41AD-BCB1-49C440911CFB}" type="presOf" srcId="{4409062D-2736-4419-BF4A-A24A0A4A5F8A}" destId="{049E8612-C68B-46B7-AFD3-937A0D842261}" srcOrd="0" destOrd="0" presId="urn:microsoft.com/office/officeart/2005/8/layout/pyramid1"/>
    <dgm:cxn modelId="{13663093-038E-442D-87EA-DAE2465A13C7}" srcId="{54C981D5-9F50-4E34-9E4E-0FFFCC47295A}" destId="{E33C4EFB-B2D0-477C-9BCD-23BD1A982F53}" srcOrd="0" destOrd="0" parTransId="{2F69F510-1580-41C0-8956-12EEB9E8F3A0}" sibTransId="{67FC6676-0410-4623-8B9D-64B0EFBC4E66}"/>
    <dgm:cxn modelId="{E13F8065-E068-45D3-A99C-AAB0624BBC2C}" type="presOf" srcId="{8EA558A6-B8BA-4939-BB8C-19E869F9CA20}" destId="{4E1DE01F-121D-4AD8-8FF8-BED7815ED0A4}" srcOrd="0" destOrd="0" presId="urn:microsoft.com/office/officeart/2005/8/layout/pyramid1"/>
    <dgm:cxn modelId="{BFDDAD3E-F68C-4C66-BF77-726139FD4A8D}" srcId="{54C981D5-9F50-4E34-9E4E-0FFFCC47295A}" destId="{8EA558A6-B8BA-4939-BB8C-19E869F9CA20}" srcOrd="3" destOrd="0" parTransId="{17D91AC3-3C3E-4403-82DA-87DF9541BF2B}" sibTransId="{99586630-79B0-45A6-B06C-3D55BD13CB65}"/>
    <dgm:cxn modelId="{E9396966-BAF1-43CE-9B46-2511343EF702}" type="presOf" srcId="{CE41E1F8-D442-4EB3-86F1-0AF520B95FA0}" destId="{B164AFFA-FF10-49C0-B30B-91C9B8C2F8A7}" srcOrd="1" destOrd="0" presId="urn:microsoft.com/office/officeart/2005/8/layout/pyramid1"/>
    <dgm:cxn modelId="{9DEA1128-7A62-4295-B174-0365CD307D91}" type="presOf" srcId="{CE41E1F8-D442-4EB3-86F1-0AF520B95FA0}" destId="{C125291C-32D4-4701-8DFC-1EC7EAE63D97}" srcOrd="0" destOrd="0" presId="urn:microsoft.com/office/officeart/2005/8/layout/pyramid1"/>
    <dgm:cxn modelId="{B29B9107-B0D6-43A3-AC70-CF9669D008F7}" type="presOf" srcId="{E33C4EFB-B2D0-477C-9BCD-23BD1A982F53}" destId="{55D152F5-23BC-4A1E-8EF3-06BE15DED167}" srcOrd="1" destOrd="0" presId="urn:microsoft.com/office/officeart/2005/8/layout/pyramid1"/>
    <dgm:cxn modelId="{DE3C1A9E-7921-4918-AC3B-D22A377F18E4}" srcId="{54C981D5-9F50-4E34-9E4E-0FFFCC47295A}" destId="{CE41E1F8-D442-4EB3-86F1-0AF520B95FA0}" srcOrd="2" destOrd="0" parTransId="{94F3E67A-CC88-49AE-9ED8-187AB9C0D847}" sibTransId="{B1E00977-64C1-4834-9F03-A7934677FAB3}"/>
    <dgm:cxn modelId="{92C2D92C-7363-47E6-BE42-028E8B6F57FC}" srcId="{54C981D5-9F50-4E34-9E4E-0FFFCC47295A}" destId="{4409062D-2736-4419-BF4A-A24A0A4A5F8A}" srcOrd="1" destOrd="0" parTransId="{41467952-C8B2-4361-922D-8D4B573B863E}" sibTransId="{8B7933AC-1297-494B-B860-7CA277A4AAB2}"/>
    <dgm:cxn modelId="{32EB1005-26AE-4947-B771-188A1D5785AC}" type="presOf" srcId="{E33C4EFB-B2D0-477C-9BCD-23BD1A982F53}" destId="{F4425CB1-5FD0-422C-A186-326A00D5B5E5}" srcOrd="0" destOrd="0" presId="urn:microsoft.com/office/officeart/2005/8/layout/pyramid1"/>
    <dgm:cxn modelId="{17709E32-4AF3-4576-927B-95511C68C34D}" type="presOf" srcId="{54C981D5-9F50-4E34-9E4E-0FFFCC47295A}" destId="{A4FDBB9A-453C-4234-8D3D-535F5372C1CA}" srcOrd="0" destOrd="0" presId="urn:microsoft.com/office/officeart/2005/8/layout/pyramid1"/>
    <dgm:cxn modelId="{C78DB317-74D1-4F91-90EA-CC5B5455D695}" type="presParOf" srcId="{A4FDBB9A-453C-4234-8D3D-535F5372C1CA}" destId="{77532F1D-6113-4615-8754-5A15A0C28A20}" srcOrd="0" destOrd="0" presId="urn:microsoft.com/office/officeart/2005/8/layout/pyramid1"/>
    <dgm:cxn modelId="{44F27F3F-2D31-4C56-9B23-D3A11AF41327}" type="presParOf" srcId="{77532F1D-6113-4615-8754-5A15A0C28A20}" destId="{F4425CB1-5FD0-422C-A186-326A00D5B5E5}" srcOrd="0" destOrd="0" presId="urn:microsoft.com/office/officeart/2005/8/layout/pyramid1"/>
    <dgm:cxn modelId="{FFE5A5CA-6DFB-4DF8-9F30-90B34EFF5251}" type="presParOf" srcId="{77532F1D-6113-4615-8754-5A15A0C28A20}" destId="{55D152F5-23BC-4A1E-8EF3-06BE15DED167}" srcOrd="1" destOrd="0" presId="urn:microsoft.com/office/officeart/2005/8/layout/pyramid1"/>
    <dgm:cxn modelId="{3BCFFFF4-F244-4C20-BB19-37820745A150}" type="presParOf" srcId="{A4FDBB9A-453C-4234-8D3D-535F5372C1CA}" destId="{3F7CCD92-75FC-4155-8A03-0007A33BAEBA}" srcOrd="1" destOrd="0" presId="urn:microsoft.com/office/officeart/2005/8/layout/pyramid1"/>
    <dgm:cxn modelId="{E3C652C7-A99A-410B-87EA-38DBB164D54C}" type="presParOf" srcId="{3F7CCD92-75FC-4155-8A03-0007A33BAEBA}" destId="{049E8612-C68B-46B7-AFD3-937A0D842261}" srcOrd="0" destOrd="0" presId="urn:microsoft.com/office/officeart/2005/8/layout/pyramid1"/>
    <dgm:cxn modelId="{ACD5175D-ABF4-4602-8574-53E440A188D1}" type="presParOf" srcId="{3F7CCD92-75FC-4155-8A03-0007A33BAEBA}" destId="{9A8E7698-B89D-4C66-8448-D1A000F0ADBC}" srcOrd="1" destOrd="0" presId="urn:microsoft.com/office/officeart/2005/8/layout/pyramid1"/>
    <dgm:cxn modelId="{79855CA7-BC42-42DB-BD46-A36ED19FDB58}" type="presParOf" srcId="{A4FDBB9A-453C-4234-8D3D-535F5372C1CA}" destId="{711825EA-A108-45EB-A40F-AB5F073B837F}" srcOrd="2" destOrd="0" presId="urn:microsoft.com/office/officeart/2005/8/layout/pyramid1"/>
    <dgm:cxn modelId="{DF8AA023-2C6E-496C-8027-2D96E95E935C}" type="presParOf" srcId="{711825EA-A108-45EB-A40F-AB5F073B837F}" destId="{C125291C-32D4-4701-8DFC-1EC7EAE63D97}" srcOrd="0" destOrd="0" presId="urn:microsoft.com/office/officeart/2005/8/layout/pyramid1"/>
    <dgm:cxn modelId="{91E008CD-9FE9-4B48-B392-BDA2015B1DD5}" type="presParOf" srcId="{711825EA-A108-45EB-A40F-AB5F073B837F}" destId="{B164AFFA-FF10-49C0-B30B-91C9B8C2F8A7}" srcOrd="1" destOrd="0" presId="urn:microsoft.com/office/officeart/2005/8/layout/pyramid1"/>
    <dgm:cxn modelId="{BAD8824C-2498-45C0-89CB-46DB73C62172}" type="presParOf" srcId="{A4FDBB9A-453C-4234-8D3D-535F5372C1CA}" destId="{1AC3AB99-2937-4EF0-A706-781DF48273DA}" srcOrd="3" destOrd="0" presId="urn:microsoft.com/office/officeart/2005/8/layout/pyramid1"/>
    <dgm:cxn modelId="{1BAA9643-6C15-479F-B321-7D44825CC8DC}" type="presParOf" srcId="{1AC3AB99-2937-4EF0-A706-781DF48273DA}" destId="{4E1DE01F-121D-4AD8-8FF8-BED7815ED0A4}" srcOrd="0" destOrd="0" presId="urn:microsoft.com/office/officeart/2005/8/layout/pyramid1"/>
    <dgm:cxn modelId="{8D77BBFB-34EA-461F-83AD-5674991C3511}" type="presParOf" srcId="{1AC3AB99-2937-4EF0-A706-781DF48273DA}" destId="{184BCFF7-48C2-4360-BAF8-FD87DF42B69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C981D5-9F50-4E34-9E4E-0FFFCC47295A}" type="doc">
      <dgm:prSet loTypeId="urn:microsoft.com/office/officeart/2005/8/layout/pyramid1" loCatId="pyramid" qsTypeId="urn:microsoft.com/office/officeart/2005/8/quickstyle/3d2#7" qsCatId="3D" csTypeId="urn:microsoft.com/office/officeart/2005/8/colors/colorful5" csCatId="colorful" phldr="1"/>
      <dgm:spPr/>
    </dgm:pt>
    <dgm:pt modelId="{E33C4EFB-B2D0-477C-9BCD-23BD1A982F53}">
      <dgm:prSet phldrT="[Text]"/>
      <dgm:spPr/>
      <dgm:t>
        <a:bodyPr/>
        <a:lstStyle/>
        <a:p>
          <a:r>
            <a:rPr lang="en-US" dirty="0" smtClean="0"/>
            <a:t> </a:t>
          </a:r>
          <a:endParaRPr lang="en-US" dirty="0"/>
        </a:p>
      </dgm:t>
    </dgm:pt>
    <dgm:pt modelId="{2F69F510-1580-41C0-8956-12EEB9E8F3A0}" type="parTrans" cxnId="{13663093-038E-442D-87EA-DAE2465A13C7}">
      <dgm:prSet/>
      <dgm:spPr/>
      <dgm:t>
        <a:bodyPr/>
        <a:lstStyle/>
        <a:p>
          <a:endParaRPr lang="en-US"/>
        </a:p>
      </dgm:t>
    </dgm:pt>
    <dgm:pt modelId="{67FC6676-0410-4623-8B9D-64B0EFBC4E66}" type="sibTrans" cxnId="{13663093-038E-442D-87EA-DAE2465A13C7}">
      <dgm:prSet/>
      <dgm:spPr/>
      <dgm:t>
        <a:bodyPr/>
        <a:lstStyle/>
        <a:p>
          <a:endParaRPr lang="en-US"/>
        </a:p>
      </dgm:t>
    </dgm:pt>
    <dgm:pt modelId="{4409062D-2736-4419-BF4A-A24A0A4A5F8A}">
      <dgm:prSet phldrT="[Text]"/>
      <dgm:spPr/>
      <dgm:t>
        <a:bodyPr/>
        <a:lstStyle/>
        <a:p>
          <a:r>
            <a:rPr lang="en-US" dirty="0" smtClean="0"/>
            <a:t> </a:t>
          </a:r>
          <a:endParaRPr lang="en-US" dirty="0"/>
        </a:p>
      </dgm:t>
    </dgm:pt>
    <dgm:pt modelId="{41467952-C8B2-4361-922D-8D4B573B863E}" type="parTrans" cxnId="{92C2D92C-7363-47E6-BE42-028E8B6F57FC}">
      <dgm:prSet/>
      <dgm:spPr/>
      <dgm:t>
        <a:bodyPr/>
        <a:lstStyle/>
        <a:p>
          <a:endParaRPr lang="en-US"/>
        </a:p>
      </dgm:t>
    </dgm:pt>
    <dgm:pt modelId="{8B7933AC-1297-494B-B860-7CA277A4AAB2}" type="sibTrans" cxnId="{92C2D92C-7363-47E6-BE42-028E8B6F57FC}">
      <dgm:prSet/>
      <dgm:spPr/>
      <dgm:t>
        <a:bodyPr/>
        <a:lstStyle/>
        <a:p>
          <a:endParaRPr lang="en-US"/>
        </a:p>
      </dgm:t>
    </dgm:pt>
    <dgm:pt modelId="{8EA558A6-B8BA-4939-BB8C-19E869F9CA20}">
      <dgm:prSet phldrT="[Text]"/>
      <dgm:spPr/>
      <dgm:t>
        <a:bodyPr/>
        <a:lstStyle/>
        <a:p>
          <a:r>
            <a:rPr lang="en-US" dirty="0" smtClean="0"/>
            <a:t> </a:t>
          </a:r>
          <a:endParaRPr lang="en-US" dirty="0"/>
        </a:p>
      </dgm:t>
    </dgm:pt>
    <dgm:pt modelId="{17D91AC3-3C3E-4403-82DA-87DF9541BF2B}" type="parTrans" cxnId="{BFDDAD3E-F68C-4C66-BF77-726139FD4A8D}">
      <dgm:prSet/>
      <dgm:spPr/>
      <dgm:t>
        <a:bodyPr/>
        <a:lstStyle/>
        <a:p>
          <a:endParaRPr lang="en-US"/>
        </a:p>
      </dgm:t>
    </dgm:pt>
    <dgm:pt modelId="{99586630-79B0-45A6-B06C-3D55BD13CB65}" type="sibTrans" cxnId="{BFDDAD3E-F68C-4C66-BF77-726139FD4A8D}">
      <dgm:prSet/>
      <dgm:spPr/>
      <dgm:t>
        <a:bodyPr/>
        <a:lstStyle/>
        <a:p>
          <a:endParaRPr lang="en-US"/>
        </a:p>
      </dgm:t>
    </dgm:pt>
    <dgm:pt modelId="{CE41E1F8-D442-4EB3-86F1-0AF520B95FA0}">
      <dgm:prSet phldrT="[Text]"/>
      <dgm:spPr/>
      <dgm:t>
        <a:bodyPr/>
        <a:lstStyle/>
        <a:p>
          <a:endParaRPr lang="en-US" dirty="0"/>
        </a:p>
      </dgm:t>
    </dgm:pt>
    <dgm:pt modelId="{94F3E67A-CC88-49AE-9ED8-187AB9C0D847}" type="parTrans" cxnId="{DE3C1A9E-7921-4918-AC3B-D22A377F18E4}">
      <dgm:prSet/>
      <dgm:spPr/>
      <dgm:t>
        <a:bodyPr/>
        <a:lstStyle/>
        <a:p>
          <a:endParaRPr lang="en-US"/>
        </a:p>
      </dgm:t>
    </dgm:pt>
    <dgm:pt modelId="{B1E00977-64C1-4834-9F03-A7934677FAB3}" type="sibTrans" cxnId="{DE3C1A9E-7921-4918-AC3B-D22A377F18E4}">
      <dgm:prSet/>
      <dgm:spPr/>
      <dgm:t>
        <a:bodyPr/>
        <a:lstStyle/>
        <a:p>
          <a:endParaRPr lang="en-US"/>
        </a:p>
      </dgm:t>
    </dgm:pt>
    <dgm:pt modelId="{A4FDBB9A-453C-4234-8D3D-535F5372C1CA}" type="pres">
      <dgm:prSet presAssocID="{54C981D5-9F50-4E34-9E4E-0FFFCC47295A}" presName="Name0" presStyleCnt="0">
        <dgm:presLayoutVars>
          <dgm:dir/>
          <dgm:animLvl val="lvl"/>
          <dgm:resizeHandles val="exact"/>
        </dgm:presLayoutVars>
      </dgm:prSet>
      <dgm:spPr/>
    </dgm:pt>
    <dgm:pt modelId="{77532F1D-6113-4615-8754-5A15A0C28A20}" type="pres">
      <dgm:prSet presAssocID="{E33C4EFB-B2D0-477C-9BCD-23BD1A982F53}" presName="Name8" presStyleCnt="0"/>
      <dgm:spPr/>
    </dgm:pt>
    <dgm:pt modelId="{F4425CB1-5FD0-422C-A186-326A00D5B5E5}" type="pres">
      <dgm:prSet presAssocID="{E33C4EFB-B2D0-477C-9BCD-23BD1A982F53}" presName="level" presStyleLbl="node1" presStyleIdx="0" presStyleCnt="4">
        <dgm:presLayoutVars>
          <dgm:chMax val="1"/>
          <dgm:bulletEnabled val="1"/>
        </dgm:presLayoutVars>
      </dgm:prSet>
      <dgm:spPr/>
      <dgm:t>
        <a:bodyPr/>
        <a:lstStyle/>
        <a:p>
          <a:endParaRPr lang="en-US"/>
        </a:p>
      </dgm:t>
    </dgm:pt>
    <dgm:pt modelId="{55D152F5-23BC-4A1E-8EF3-06BE15DED167}" type="pres">
      <dgm:prSet presAssocID="{E33C4EFB-B2D0-477C-9BCD-23BD1A982F53}" presName="levelTx" presStyleLbl="revTx" presStyleIdx="0" presStyleCnt="0">
        <dgm:presLayoutVars>
          <dgm:chMax val="1"/>
          <dgm:bulletEnabled val="1"/>
        </dgm:presLayoutVars>
      </dgm:prSet>
      <dgm:spPr/>
      <dgm:t>
        <a:bodyPr/>
        <a:lstStyle/>
        <a:p>
          <a:endParaRPr lang="en-US"/>
        </a:p>
      </dgm:t>
    </dgm:pt>
    <dgm:pt modelId="{3F7CCD92-75FC-4155-8A03-0007A33BAEBA}" type="pres">
      <dgm:prSet presAssocID="{4409062D-2736-4419-BF4A-A24A0A4A5F8A}" presName="Name8" presStyleCnt="0"/>
      <dgm:spPr/>
    </dgm:pt>
    <dgm:pt modelId="{049E8612-C68B-46B7-AFD3-937A0D842261}" type="pres">
      <dgm:prSet presAssocID="{4409062D-2736-4419-BF4A-A24A0A4A5F8A}" presName="level" presStyleLbl="node1" presStyleIdx="1" presStyleCnt="4">
        <dgm:presLayoutVars>
          <dgm:chMax val="1"/>
          <dgm:bulletEnabled val="1"/>
        </dgm:presLayoutVars>
      </dgm:prSet>
      <dgm:spPr/>
      <dgm:t>
        <a:bodyPr/>
        <a:lstStyle/>
        <a:p>
          <a:endParaRPr lang="en-US"/>
        </a:p>
      </dgm:t>
    </dgm:pt>
    <dgm:pt modelId="{9A8E7698-B89D-4C66-8448-D1A000F0ADBC}" type="pres">
      <dgm:prSet presAssocID="{4409062D-2736-4419-BF4A-A24A0A4A5F8A}" presName="levelTx" presStyleLbl="revTx" presStyleIdx="0" presStyleCnt="0">
        <dgm:presLayoutVars>
          <dgm:chMax val="1"/>
          <dgm:bulletEnabled val="1"/>
        </dgm:presLayoutVars>
      </dgm:prSet>
      <dgm:spPr/>
      <dgm:t>
        <a:bodyPr/>
        <a:lstStyle/>
        <a:p>
          <a:endParaRPr lang="en-US"/>
        </a:p>
      </dgm:t>
    </dgm:pt>
    <dgm:pt modelId="{711825EA-A108-45EB-A40F-AB5F073B837F}" type="pres">
      <dgm:prSet presAssocID="{CE41E1F8-D442-4EB3-86F1-0AF520B95FA0}" presName="Name8" presStyleCnt="0"/>
      <dgm:spPr/>
    </dgm:pt>
    <dgm:pt modelId="{C125291C-32D4-4701-8DFC-1EC7EAE63D97}" type="pres">
      <dgm:prSet presAssocID="{CE41E1F8-D442-4EB3-86F1-0AF520B95FA0}" presName="level" presStyleLbl="node1" presStyleIdx="2" presStyleCnt="4">
        <dgm:presLayoutVars>
          <dgm:chMax val="1"/>
          <dgm:bulletEnabled val="1"/>
        </dgm:presLayoutVars>
      </dgm:prSet>
      <dgm:spPr/>
      <dgm:t>
        <a:bodyPr/>
        <a:lstStyle/>
        <a:p>
          <a:endParaRPr lang="en-US"/>
        </a:p>
      </dgm:t>
    </dgm:pt>
    <dgm:pt modelId="{B164AFFA-FF10-49C0-B30B-91C9B8C2F8A7}" type="pres">
      <dgm:prSet presAssocID="{CE41E1F8-D442-4EB3-86F1-0AF520B95FA0}" presName="levelTx" presStyleLbl="revTx" presStyleIdx="0" presStyleCnt="0">
        <dgm:presLayoutVars>
          <dgm:chMax val="1"/>
          <dgm:bulletEnabled val="1"/>
        </dgm:presLayoutVars>
      </dgm:prSet>
      <dgm:spPr/>
      <dgm:t>
        <a:bodyPr/>
        <a:lstStyle/>
        <a:p>
          <a:endParaRPr lang="en-US"/>
        </a:p>
      </dgm:t>
    </dgm:pt>
    <dgm:pt modelId="{1AC3AB99-2937-4EF0-A706-781DF48273DA}" type="pres">
      <dgm:prSet presAssocID="{8EA558A6-B8BA-4939-BB8C-19E869F9CA20}" presName="Name8" presStyleCnt="0"/>
      <dgm:spPr/>
    </dgm:pt>
    <dgm:pt modelId="{4E1DE01F-121D-4AD8-8FF8-BED7815ED0A4}" type="pres">
      <dgm:prSet presAssocID="{8EA558A6-B8BA-4939-BB8C-19E869F9CA20}" presName="level" presStyleLbl="node1" presStyleIdx="3" presStyleCnt="4">
        <dgm:presLayoutVars>
          <dgm:chMax val="1"/>
          <dgm:bulletEnabled val="1"/>
        </dgm:presLayoutVars>
      </dgm:prSet>
      <dgm:spPr/>
      <dgm:t>
        <a:bodyPr/>
        <a:lstStyle/>
        <a:p>
          <a:endParaRPr lang="en-US"/>
        </a:p>
      </dgm:t>
    </dgm:pt>
    <dgm:pt modelId="{184BCFF7-48C2-4360-BAF8-FD87DF42B696}" type="pres">
      <dgm:prSet presAssocID="{8EA558A6-B8BA-4939-BB8C-19E869F9CA20}" presName="levelTx" presStyleLbl="revTx" presStyleIdx="0" presStyleCnt="0">
        <dgm:presLayoutVars>
          <dgm:chMax val="1"/>
          <dgm:bulletEnabled val="1"/>
        </dgm:presLayoutVars>
      </dgm:prSet>
      <dgm:spPr/>
      <dgm:t>
        <a:bodyPr/>
        <a:lstStyle/>
        <a:p>
          <a:endParaRPr lang="en-US"/>
        </a:p>
      </dgm:t>
    </dgm:pt>
  </dgm:ptLst>
  <dgm:cxnLst>
    <dgm:cxn modelId="{BDD4A7B5-472B-47FA-A967-2E9ECA7C31A9}" type="presOf" srcId="{CE41E1F8-D442-4EB3-86F1-0AF520B95FA0}" destId="{C125291C-32D4-4701-8DFC-1EC7EAE63D97}" srcOrd="0" destOrd="0" presId="urn:microsoft.com/office/officeart/2005/8/layout/pyramid1"/>
    <dgm:cxn modelId="{60F7D5FB-2F53-48A9-A0F9-4C674E97A373}" type="presOf" srcId="{8EA558A6-B8BA-4939-BB8C-19E869F9CA20}" destId="{4E1DE01F-121D-4AD8-8FF8-BED7815ED0A4}" srcOrd="0" destOrd="0" presId="urn:microsoft.com/office/officeart/2005/8/layout/pyramid1"/>
    <dgm:cxn modelId="{13663093-038E-442D-87EA-DAE2465A13C7}" srcId="{54C981D5-9F50-4E34-9E4E-0FFFCC47295A}" destId="{E33C4EFB-B2D0-477C-9BCD-23BD1A982F53}" srcOrd="0" destOrd="0" parTransId="{2F69F510-1580-41C0-8956-12EEB9E8F3A0}" sibTransId="{67FC6676-0410-4623-8B9D-64B0EFBC4E66}"/>
    <dgm:cxn modelId="{B4996430-D17C-4CF2-9F77-890626A6E566}" type="presOf" srcId="{CE41E1F8-D442-4EB3-86F1-0AF520B95FA0}" destId="{B164AFFA-FF10-49C0-B30B-91C9B8C2F8A7}" srcOrd="1" destOrd="0" presId="urn:microsoft.com/office/officeart/2005/8/layout/pyramid1"/>
    <dgm:cxn modelId="{8470E8E2-7BEC-4368-BE7A-62E43EBB1F76}" type="presOf" srcId="{4409062D-2736-4419-BF4A-A24A0A4A5F8A}" destId="{049E8612-C68B-46B7-AFD3-937A0D842261}" srcOrd="0" destOrd="0" presId="urn:microsoft.com/office/officeart/2005/8/layout/pyramid1"/>
    <dgm:cxn modelId="{BFDDAD3E-F68C-4C66-BF77-726139FD4A8D}" srcId="{54C981D5-9F50-4E34-9E4E-0FFFCC47295A}" destId="{8EA558A6-B8BA-4939-BB8C-19E869F9CA20}" srcOrd="3" destOrd="0" parTransId="{17D91AC3-3C3E-4403-82DA-87DF9541BF2B}" sibTransId="{99586630-79B0-45A6-B06C-3D55BD13CB65}"/>
    <dgm:cxn modelId="{AE3A0F05-CF8E-48EA-90BD-07D10742A01B}" type="presOf" srcId="{54C981D5-9F50-4E34-9E4E-0FFFCC47295A}" destId="{A4FDBB9A-453C-4234-8D3D-535F5372C1CA}" srcOrd="0" destOrd="0" presId="urn:microsoft.com/office/officeart/2005/8/layout/pyramid1"/>
    <dgm:cxn modelId="{1128572A-F7AA-42D5-A22B-7023761F7D11}" type="presOf" srcId="{E33C4EFB-B2D0-477C-9BCD-23BD1A982F53}" destId="{55D152F5-23BC-4A1E-8EF3-06BE15DED167}" srcOrd="1" destOrd="0" presId="urn:microsoft.com/office/officeart/2005/8/layout/pyramid1"/>
    <dgm:cxn modelId="{288B091B-414C-4D2D-B96A-97C4FB2E0BDF}" type="presOf" srcId="{E33C4EFB-B2D0-477C-9BCD-23BD1A982F53}" destId="{F4425CB1-5FD0-422C-A186-326A00D5B5E5}" srcOrd="0" destOrd="0" presId="urn:microsoft.com/office/officeart/2005/8/layout/pyramid1"/>
    <dgm:cxn modelId="{DE3C1A9E-7921-4918-AC3B-D22A377F18E4}" srcId="{54C981D5-9F50-4E34-9E4E-0FFFCC47295A}" destId="{CE41E1F8-D442-4EB3-86F1-0AF520B95FA0}" srcOrd="2" destOrd="0" parTransId="{94F3E67A-CC88-49AE-9ED8-187AB9C0D847}" sibTransId="{B1E00977-64C1-4834-9F03-A7934677FAB3}"/>
    <dgm:cxn modelId="{92C2D92C-7363-47E6-BE42-028E8B6F57FC}" srcId="{54C981D5-9F50-4E34-9E4E-0FFFCC47295A}" destId="{4409062D-2736-4419-BF4A-A24A0A4A5F8A}" srcOrd="1" destOrd="0" parTransId="{41467952-C8B2-4361-922D-8D4B573B863E}" sibTransId="{8B7933AC-1297-494B-B860-7CA277A4AAB2}"/>
    <dgm:cxn modelId="{F86AB976-CB7A-49E0-8150-9A21010673BC}" type="presOf" srcId="{4409062D-2736-4419-BF4A-A24A0A4A5F8A}" destId="{9A8E7698-B89D-4C66-8448-D1A000F0ADBC}" srcOrd="1" destOrd="0" presId="urn:microsoft.com/office/officeart/2005/8/layout/pyramid1"/>
    <dgm:cxn modelId="{29796604-6146-4367-947B-EA5077819547}" type="presOf" srcId="{8EA558A6-B8BA-4939-BB8C-19E869F9CA20}" destId="{184BCFF7-48C2-4360-BAF8-FD87DF42B696}" srcOrd="1" destOrd="0" presId="urn:microsoft.com/office/officeart/2005/8/layout/pyramid1"/>
    <dgm:cxn modelId="{61470E90-26CA-47E2-9C33-C05AB5840105}" type="presParOf" srcId="{A4FDBB9A-453C-4234-8D3D-535F5372C1CA}" destId="{77532F1D-6113-4615-8754-5A15A0C28A20}" srcOrd="0" destOrd="0" presId="urn:microsoft.com/office/officeart/2005/8/layout/pyramid1"/>
    <dgm:cxn modelId="{CDDFFBC3-98B0-49F4-B711-7C41A0F3D5BD}" type="presParOf" srcId="{77532F1D-6113-4615-8754-5A15A0C28A20}" destId="{F4425CB1-5FD0-422C-A186-326A00D5B5E5}" srcOrd="0" destOrd="0" presId="urn:microsoft.com/office/officeart/2005/8/layout/pyramid1"/>
    <dgm:cxn modelId="{1DA51A24-B122-4914-B3AE-1ABE59093158}" type="presParOf" srcId="{77532F1D-6113-4615-8754-5A15A0C28A20}" destId="{55D152F5-23BC-4A1E-8EF3-06BE15DED167}" srcOrd="1" destOrd="0" presId="urn:microsoft.com/office/officeart/2005/8/layout/pyramid1"/>
    <dgm:cxn modelId="{7F3160C9-2248-461B-AB90-E311ED252714}" type="presParOf" srcId="{A4FDBB9A-453C-4234-8D3D-535F5372C1CA}" destId="{3F7CCD92-75FC-4155-8A03-0007A33BAEBA}" srcOrd="1" destOrd="0" presId="urn:microsoft.com/office/officeart/2005/8/layout/pyramid1"/>
    <dgm:cxn modelId="{89BB8DDC-8E6F-4DA6-9739-3E571B68FE3E}" type="presParOf" srcId="{3F7CCD92-75FC-4155-8A03-0007A33BAEBA}" destId="{049E8612-C68B-46B7-AFD3-937A0D842261}" srcOrd="0" destOrd="0" presId="urn:microsoft.com/office/officeart/2005/8/layout/pyramid1"/>
    <dgm:cxn modelId="{BD265AFF-594F-4559-9C60-74B4C3A2FE64}" type="presParOf" srcId="{3F7CCD92-75FC-4155-8A03-0007A33BAEBA}" destId="{9A8E7698-B89D-4C66-8448-D1A000F0ADBC}" srcOrd="1" destOrd="0" presId="urn:microsoft.com/office/officeart/2005/8/layout/pyramid1"/>
    <dgm:cxn modelId="{15D1C3C0-330A-46BF-83F2-B3A7EF701699}" type="presParOf" srcId="{A4FDBB9A-453C-4234-8D3D-535F5372C1CA}" destId="{711825EA-A108-45EB-A40F-AB5F073B837F}" srcOrd="2" destOrd="0" presId="urn:microsoft.com/office/officeart/2005/8/layout/pyramid1"/>
    <dgm:cxn modelId="{D9569986-27A9-4798-81CF-E11BBDB4BB20}" type="presParOf" srcId="{711825EA-A108-45EB-A40F-AB5F073B837F}" destId="{C125291C-32D4-4701-8DFC-1EC7EAE63D97}" srcOrd="0" destOrd="0" presId="urn:microsoft.com/office/officeart/2005/8/layout/pyramid1"/>
    <dgm:cxn modelId="{F76BBB49-B037-464D-83BF-11A9219CF9D5}" type="presParOf" srcId="{711825EA-A108-45EB-A40F-AB5F073B837F}" destId="{B164AFFA-FF10-49C0-B30B-91C9B8C2F8A7}" srcOrd="1" destOrd="0" presId="urn:microsoft.com/office/officeart/2005/8/layout/pyramid1"/>
    <dgm:cxn modelId="{79147A46-2FA7-42D0-BDD3-17D386DB0AAD}" type="presParOf" srcId="{A4FDBB9A-453C-4234-8D3D-535F5372C1CA}" destId="{1AC3AB99-2937-4EF0-A706-781DF48273DA}" srcOrd="3" destOrd="0" presId="urn:microsoft.com/office/officeart/2005/8/layout/pyramid1"/>
    <dgm:cxn modelId="{D00F12AF-8B63-4ECC-B97B-20670276001C}" type="presParOf" srcId="{1AC3AB99-2937-4EF0-A706-781DF48273DA}" destId="{4E1DE01F-121D-4AD8-8FF8-BED7815ED0A4}" srcOrd="0" destOrd="0" presId="urn:microsoft.com/office/officeart/2005/8/layout/pyramid1"/>
    <dgm:cxn modelId="{E41FFA71-02D2-442F-92FE-407087985463}" type="presParOf" srcId="{1AC3AB99-2937-4EF0-A706-781DF48273DA}" destId="{184BCFF7-48C2-4360-BAF8-FD87DF42B69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C981D5-9F50-4E34-9E4E-0FFFCC47295A}" type="doc">
      <dgm:prSet loTypeId="urn:microsoft.com/office/officeart/2005/8/layout/pyramid1" loCatId="pyramid" qsTypeId="urn:microsoft.com/office/officeart/2005/8/quickstyle/3d2#7" qsCatId="3D" csTypeId="urn:microsoft.com/office/officeart/2005/8/colors/colorful5" csCatId="colorful" phldr="1"/>
      <dgm:spPr/>
    </dgm:pt>
    <dgm:pt modelId="{E33C4EFB-B2D0-477C-9BCD-23BD1A982F53}">
      <dgm:prSet phldrT="[Text]"/>
      <dgm:spPr/>
      <dgm:t>
        <a:bodyPr/>
        <a:lstStyle/>
        <a:p>
          <a:r>
            <a:rPr lang="en-US" dirty="0" smtClean="0"/>
            <a:t> </a:t>
          </a:r>
          <a:endParaRPr lang="en-US" dirty="0"/>
        </a:p>
      </dgm:t>
    </dgm:pt>
    <dgm:pt modelId="{2F69F510-1580-41C0-8956-12EEB9E8F3A0}" type="parTrans" cxnId="{13663093-038E-442D-87EA-DAE2465A13C7}">
      <dgm:prSet/>
      <dgm:spPr/>
      <dgm:t>
        <a:bodyPr/>
        <a:lstStyle/>
        <a:p>
          <a:endParaRPr lang="en-US"/>
        </a:p>
      </dgm:t>
    </dgm:pt>
    <dgm:pt modelId="{67FC6676-0410-4623-8B9D-64B0EFBC4E66}" type="sibTrans" cxnId="{13663093-038E-442D-87EA-DAE2465A13C7}">
      <dgm:prSet/>
      <dgm:spPr/>
      <dgm:t>
        <a:bodyPr/>
        <a:lstStyle/>
        <a:p>
          <a:endParaRPr lang="en-US"/>
        </a:p>
      </dgm:t>
    </dgm:pt>
    <dgm:pt modelId="{4409062D-2736-4419-BF4A-A24A0A4A5F8A}">
      <dgm:prSet phldrT="[Text]"/>
      <dgm:spPr/>
      <dgm:t>
        <a:bodyPr/>
        <a:lstStyle/>
        <a:p>
          <a:r>
            <a:rPr lang="en-US" dirty="0" smtClean="0"/>
            <a:t> </a:t>
          </a:r>
          <a:endParaRPr lang="en-US" dirty="0"/>
        </a:p>
      </dgm:t>
    </dgm:pt>
    <dgm:pt modelId="{41467952-C8B2-4361-922D-8D4B573B863E}" type="parTrans" cxnId="{92C2D92C-7363-47E6-BE42-028E8B6F57FC}">
      <dgm:prSet/>
      <dgm:spPr/>
      <dgm:t>
        <a:bodyPr/>
        <a:lstStyle/>
        <a:p>
          <a:endParaRPr lang="en-US"/>
        </a:p>
      </dgm:t>
    </dgm:pt>
    <dgm:pt modelId="{8B7933AC-1297-494B-B860-7CA277A4AAB2}" type="sibTrans" cxnId="{92C2D92C-7363-47E6-BE42-028E8B6F57FC}">
      <dgm:prSet/>
      <dgm:spPr/>
      <dgm:t>
        <a:bodyPr/>
        <a:lstStyle/>
        <a:p>
          <a:endParaRPr lang="en-US"/>
        </a:p>
      </dgm:t>
    </dgm:pt>
    <dgm:pt modelId="{8EA558A6-B8BA-4939-BB8C-19E869F9CA20}">
      <dgm:prSet phldrT="[Text]"/>
      <dgm:spPr/>
      <dgm:t>
        <a:bodyPr/>
        <a:lstStyle/>
        <a:p>
          <a:r>
            <a:rPr lang="en-US" dirty="0" smtClean="0"/>
            <a:t> </a:t>
          </a:r>
          <a:endParaRPr lang="en-US" dirty="0"/>
        </a:p>
      </dgm:t>
    </dgm:pt>
    <dgm:pt modelId="{17D91AC3-3C3E-4403-82DA-87DF9541BF2B}" type="parTrans" cxnId="{BFDDAD3E-F68C-4C66-BF77-726139FD4A8D}">
      <dgm:prSet/>
      <dgm:spPr/>
      <dgm:t>
        <a:bodyPr/>
        <a:lstStyle/>
        <a:p>
          <a:endParaRPr lang="en-US"/>
        </a:p>
      </dgm:t>
    </dgm:pt>
    <dgm:pt modelId="{99586630-79B0-45A6-B06C-3D55BD13CB65}" type="sibTrans" cxnId="{BFDDAD3E-F68C-4C66-BF77-726139FD4A8D}">
      <dgm:prSet/>
      <dgm:spPr/>
      <dgm:t>
        <a:bodyPr/>
        <a:lstStyle/>
        <a:p>
          <a:endParaRPr lang="en-US"/>
        </a:p>
      </dgm:t>
    </dgm:pt>
    <dgm:pt modelId="{CE41E1F8-D442-4EB3-86F1-0AF520B95FA0}">
      <dgm:prSet phldrT="[Text]"/>
      <dgm:spPr/>
      <dgm:t>
        <a:bodyPr/>
        <a:lstStyle/>
        <a:p>
          <a:endParaRPr lang="en-US" dirty="0"/>
        </a:p>
      </dgm:t>
    </dgm:pt>
    <dgm:pt modelId="{94F3E67A-CC88-49AE-9ED8-187AB9C0D847}" type="parTrans" cxnId="{DE3C1A9E-7921-4918-AC3B-D22A377F18E4}">
      <dgm:prSet/>
      <dgm:spPr/>
      <dgm:t>
        <a:bodyPr/>
        <a:lstStyle/>
        <a:p>
          <a:endParaRPr lang="en-US"/>
        </a:p>
      </dgm:t>
    </dgm:pt>
    <dgm:pt modelId="{B1E00977-64C1-4834-9F03-A7934677FAB3}" type="sibTrans" cxnId="{DE3C1A9E-7921-4918-AC3B-D22A377F18E4}">
      <dgm:prSet/>
      <dgm:spPr/>
      <dgm:t>
        <a:bodyPr/>
        <a:lstStyle/>
        <a:p>
          <a:endParaRPr lang="en-US"/>
        </a:p>
      </dgm:t>
    </dgm:pt>
    <dgm:pt modelId="{A4FDBB9A-453C-4234-8D3D-535F5372C1CA}" type="pres">
      <dgm:prSet presAssocID="{54C981D5-9F50-4E34-9E4E-0FFFCC47295A}" presName="Name0" presStyleCnt="0">
        <dgm:presLayoutVars>
          <dgm:dir/>
          <dgm:animLvl val="lvl"/>
          <dgm:resizeHandles val="exact"/>
        </dgm:presLayoutVars>
      </dgm:prSet>
      <dgm:spPr/>
    </dgm:pt>
    <dgm:pt modelId="{77532F1D-6113-4615-8754-5A15A0C28A20}" type="pres">
      <dgm:prSet presAssocID="{E33C4EFB-B2D0-477C-9BCD-23BD1A982F53}" presName="Name8" presStyleCnt="0"/>
      <dgm:spPr/>
    </dgm:pt>
    <dgm:pt modelId="{F4425CB1-5FD0-422C-A186-326A00D5B5E5}" type="pres">
      <dgm:prSet presAssocID="{E33C4EFB-B2D0-477C-9BCD-23BD1A982F53}" presName="level" presStyleLbl="node1" presStyleIdx="0" presStyleCnt="4">
        <dgm:presLayoutVars>
          <dgm:chMax val="1"/>
          <dgm:bulletEnabled val="1"/>
        </dgm:presLayoutVars>
      </dgm:prSet>
      <dgm:spPr/>
      <dgm:t>
        <a:bodyPr/>
        <a:lstStyle/>
        <a:p>
          <a:endParaRPr lang="en-US"/>
        </a:p>
      </dgm:t>
    </dgm:pt>
    <dgm:pt modelId="{55D152F5-23BC-4A1E-8EF3-06BE15DED167}" type="pres">
      <dgm:prSet presAssocID="{E33C4EFB-B2D0-477C-9BCD-23BD1A982F53}" presName="levelTx" presStyleLbl="revTx" presStyleIdx="0" presStyleCnt="0">
        <dgm:presLayoutVars>
          <dgm:chMax val="1"/>
          <dgm:bulletEnabled val="1"/>
        </dgm:presLayoutVars>
      </dgm:prSet>
      <dgm:spPr/>
      <dgm:t>
        <a:bodyPr/>
        <a:lstStyle/>
        <a:p>
          <a:endParaRPr lang="en-US"/>
        </a:p>
      </dgm:t>
    </dgm:pt>
    <dgm:pt modelId="{3F7CCD92-75FC-4155-8A03-0007A33BAEBA}" type="pres">
      <dgm:prSet presAssocID="{4409062D-2736-4419-BF4A-A24A0A4A5F8A}" presName="Name8" presStyleCnt="0"/>
      <dgm:spPr/>
    </dgm:pt>
    <dgm:pt modelId="{049E8612-C68B-46B7-AFD3-937A0D842261}" type="pres">
      <dgm:prSet presAssocID="{4409062D-2736-4419-BF4A-A24A0A4A5F8A}" presName="level" presStyleLbl="node1" presStyleIdx="1" presStyleCnt="4">
        <dgm:presLayoutVars>
          <dgm:chMax val="1"/>
          <dgm:bulletEnabled val="1"/>
        </dgm:presLayoutVars>
      </dgm:prSet>
      <dgm:spPr/>
      <dgm:t>
        <a:bodyPr/>
        <a:lstStyle/>
        <a:p>
          <a:endParaRPr lang="en-US"/>
        </a:p>
      </dgm:t>
    </dgm:pt>
    <dgm:pt modelId="{9A8E7698-B89D-4C66-8448-D1A000F0ADBC}" type="pres">
      <dgm:prSet presAssocID="{4409062D-2736-4419-BF4A-A24A0A4A5F8A}" presName="levelTx" presStyleLbl="revTx" presStyleIdx="0" presStyleCnt="0">
        <dgm:presLayoutVars>
          <dgm:chMax val="1"/>
          <dgm:bulletEnabled val="1"/>
        </dgm:presLayoutVars>
      </dgm:prSet>
      <dgm:spPr/>
      <dgm:t>
        <a:bodyPr/>
        <a:lstStyle/>
        <a:p>
          <a:endParaRPr lang="en-US"/>
        </a:p>
      </dgm:t>
    </dgm:pt>
    <dgm:pt modelId="{711825EA-A108-45EB-A40F-AB5F073B837F}" type="pres">
      <dgm:prSet presAssocID="{CE41E1F8-D442-4EB3-86F1-0AF520B95FA0}" presName="Name8" presStyleCnt="0"/>
      <dgm:spPr/>
    </dgm:pt>
    <dgm:pt modelId="{C125291C-32D4-4701-8DFC-1EC7EAE63D97}" type="pres">
      <dgm:prSet presAssocID="{CE41E1F8-D442-4EB3-86F1-0AF520B95FA0}" presName="level" presStyleLbl="node1" presStyleIdx="2" presStyleCnt="4">
        <dgm:presLayoutVars>
          <dgm:chMax val="1"/>
          <dgm:bulletEnabled val="1"/>
        </dgm:presLayoutVars>
      </dgm:prSet>
      <dgm:spPr/>
      <dgm:t>
        <a:bodyPr/>
        <a:lstStyle/>
        <a:p>
          <a:endParaRPr lang="en-US"/>
        </a:p>
      </dgm:t>
    </dgm:pt>
    <dgm:pt modelId="{B164AFFA-FF10-49C0-B30B-91C9B8C2F8A7}" type="pres">
      <dgm:prSet presAssocID="{CE41E1F8-D442-4EB3-86F1-0AF520B95FA0}" presName="levelTx" presStyleLbl="revTx" presStyleIdx="0" presStyleCnt="0">
        <dgm:presLayoutVars>
          <dgm:chMax val="1"/>
          <dgm:bulletEnabled val="1"/>
        </dgm:presLayoutVars>
      </dgm:prSet>
      <dgm:spPr/>
      <dgm:t>
        <a:bodyPr/>
        <a:lstStyle/>
        <a:p>
          <a:endParaRPr lang="en-US"/>
        </a:p>
      </dgm:t>
    </dgm:pt>
    <dgm:pt modelId="{1AC3AB99-2937-4EF0-A706-781DF48273DA}" type="pres">
      <dgm:prSet presAssocID="{8EA558A6-B8BA-4939-BB8C-19E869F9CA20}" presName="Name8" presStyleCnt="0"/>
      <dgm:spPr/>
    </dgm:pt>
    <dgm:pt modelId="{4E1DE01F-121D-4AD8-8FF8-BED7815ED0A4}" type="pres">
      <dgm:prSet presAssocID="{8EA558A6-B8BA-4939-BB8C-19E869F9CA20}" presName="level" presStyleLbl="node1" presStyleIdx="3" presStyleCnt="4">
        <dgm:presLayoutVars>
          <dgm:chMax val="1"/>
          <dgm:bulletEnabled val="1"/>
        </dgm:presLayoutVars>
      </dgm:prSet>
      <dgm:spPr/>
      <dgm:t>
        <a:bodyPr/>
        <a:lstStyle/>
        <a:p>
          <a:endParaRPr lang="en-US"/>
        </a:p>
      </dgm:t>
    </dgm:pt>
    <dgm:pt modelId="{184BCFF7-48C2-4360-BAF8-FD87DF42B696}" type="pres">
      <dgm:prSet presAssocID="{8EA558A6-B8BA-4939-BB8C-19E869F9CA20}" presName="levelTx" presStyleLbl="revTx" presStyleIdx="0" presStyleCnt="0">
        <dgm:presLayoutVars>
          <dgm:chMax val="1"/>
          <dgm:bulletEnabled val="1"/>
        </dgm:presLayoutVars>
      </dgm:prSet>
      <dgm:spPr/>
      <dgm:t>
        <a:bodyPr/>
        <a:lstStyle/>
        <a:p>
          <a:endParaRPr lang="en-US"/>
        </a:p>
      </dgm:t>
    </dgm:pt>
  </dgm:ptLst>
  <dgm:cxnLst>
    <dgm:cxn modelId="{BDD4A7B5-472B-47FA-A967-2E9ECA7C31A9}" type="presOf" srcId="{CE41E1F8-D442-4EB3-86F1-0AF520B95FA0}" destId="{C125291C-32D4-4701-8DFC-1EC7EAE63D97}" srcOrd="0" destOrd="0" presId="urn:microsoft.com/office/officeart/2005/8/layout/pyramid1"/>
    <dgm:cxn modelId="{60F7D5FB-2F53-48A9-A0F9-4C674E97A373}" type="presOf" srcId="{8EA558A6-B8BA-4939-BB8C-19E869F9CA20}" destId="{4E1DE01F-121D-4AD8-8FF8-BED7815ED0A4}" srcOrd="0" destOrd="0" presId="urn:microsoft.com/office/officeart/2005/8/layout/pyramid1"/>
    <dgm:cxn modelId="{13663093-038E-442D-87EA-DAE2465A13C7}" srcId="{54C981D5-9F50-4E34-9E4E-0FFFCC47295A}" destId="{E33C4EFB-B2D0-477C-9BCD-23BD1A982F53}" srcOrd="0" destOrd="0" parTransId="{2F69F510-1580-41C0-8956-12EEB9E8F3A0}" sibTransId="{67FC6676-0410-4623-8B9D-64B0EFBC4E66}"/>
    <dgm:cxn modelId="{B4996430-D17C-4CF2-9F77-890626A6E566}" type="presOf" srcId="{CE41E1F8-D442-4EB3-86F1-0AF520B95FA0}" destId="{B164AFFA-FF10-49C0-B30B-91C9B8C2F8A7}" srcOrd="1" destOrd="0" presId="urn:microsoft.com/office/officeart/2005/8/layout/pyramid1"/>
    <dgm:cxn modelId="{8470E8E2-7BEC-4368-BE7A-62E43EBB1F76}" type="presOf" srcId="{4409062D-2736-4419-BF4A-A24A0A4A5F8A}" destId="{049E8612-C68B-46B7-AFD3-937A0D842261}" srcOrd="0" destOrd="0" presId="urn:microsoft.com/office/officeart/2005/8/layout/pyramid1"/>
    <dgm:cxn modelId="{BFDDAD3E-F68C-4C66-BF77-726139FD4A8D}" srcId="{54C981D5-9F50-4E34-9E4E-0FFFCC47295A}" destId="{8EA558A6-B8BA-4939-BB8C-19E869F9CA20}" srcOrd="3" destOrd="0" parTransId="{17D91AC3-3C3E-4403-82DA-87DF9541BF2B}" sibTransId="{99586630-79B0-45A6-B06C-3D55BD13CB65}"/>
    <dgm:cxn modelId="{AE3A0F05-CF8E-48EA-90BD-07D10742A01B}" type="presOf" srcId="{54C981D5-9F50-4E34-9E4E-0FFFCC47295A}" destId="{A4FDBB9A-453C-4234-8D3D-535F5372C1CA}" srcOrd="0" destOrd="0" presId="urn:microsoft.com/office/officeart/2005/8/layout/pyramid1"/>
    <dgm:cxn modelId="{1128572A-F7AA-42D5-A22B-7023761F7D11}" type="presOf" srcId="{E33C4EFB-B2D0-477C-9BCD-23BD1A982F53}" destId="{55D152F5-23BC-4A1E-8EF3-06BE15DED167}" srcOrd="1" destOrd="0" presId="urn:microsoft.com/office/officeart/2005/8/layout/pyramid1"/>
    <dgm:cxn modelId="{288B091B-414C-4D2D-B96A-97C4FB2E0BDF}" type="presOf" srcId="{E33C4EFB-B2D0-477C-9BCD-23BD1A982F53}" destId="{F4425CB1-5FD0-422C-A186-326A00D5B5E5}" srcOrd="0" destOrd="0" presId="urn:microsoft.com/office/officeart/2005/8/layout/pyramid1"/>
    <dgm:cxn modelId="{DE3C1A9E-7921-4918-AC3B-D22A377F18E4}" srcId="{54C981D5-9F50-4E34-9E4E-0FFFCC47295A}" destId="{CE41E1F8-D442-4EB3-86F1-0AF520B95FA0}" srcOrd="2" destOrd="0" parTransId="{94F3E67A-CC88-49AE-9ED8-187AB9C0D847}" sibTransId="{B1E00977-64C1-4834-9F03-A7934677FAB3}"/>
    <dgm:cxn modelId="{92C2D92C-7363-47E6-BE42-028E8B6F57FC}" srcId="{54C981D5-9F50-4E34-9E4E-0FFFCC47295A}" destId="{4409062D-2736-4419-BF4A-A24A0A4A5F8A}" srcOrd="1" destOrd="0" parTransId="{41467952-C8B2-4361-922D-8D4B573B863E}" sibTransId="{8B7933AC-1297-494B-B860-7CA277A4AAB2}"/>
    <dgm:cxn modelId="{F86AB976-CB7A-49E0-8150-9A21010673BC}" type="presOf" srcId="{4409062D-2736-4419-BF4A-A24A0A4A5F8A}" destId="{9A8E7698-B89D-4C66-8448-D1A000F0ADBC}" srcOrd="1" destOrd="0" presId="urn:microsoft.com/office/officeart/2005/8/layout/pyramid1"/>
    <dgm:cxn modelId="{29796604-6146-4367-947B-EA5077819547}" type="presOf" srcId="{8EA558A6-B8BA-4939-BB8C-19E869F9CA20}" destId="{184BCFF7-48C2-4360-BAF8-FD87DF42B696}" srcOrd="1" destOrd="0" presId="urn:microsoft.com/office/officeart/2005/8/layout/pyramid1"/>
    <dgm:cxn modelId="{61470E90-26CA-47E2-9C33-C05AB5840105}" type="presParOf" srcId="{A4FDBB9A-453C-4234-8D3D-535F5372C1CA}" destId="{77532F1D-6113-4615-8754-5A15A0C28A20}" srcOrd="0" destOrd="0" presId="urn:microsoft.com/office/officeart/2005/8/layout/pyramid1"/>
    <dgm:cxn modelId="{CDDFFBC3-98B0-49F4-B711-7C41A0F3D5BD}" type="presParOf" srcId="{77532F1D-6113-4615-8754-5A15A0C28A20}" destId="{F4425CB1-5FD0-422C-A186-326A00D5B5E5}" srcOrd="0" destOrd="0" presId="urn:microsoft.com/office/officeart/2005/8/layout/pyramid1"/>
    <dgm:cxn modelId="{1DA51A24-B122-4914-B3AE-1ABE59093158}" type="presParOf" srcId="{77532F1D-6113-4615-8754-5A15A0C28A20}" destId="{55D152F5-23BC-4A1E-8EF3-06BE15DED167}" srcOrd="1" destOrd="0" presId="urn:microsoft.com/office/officeart/2005/8/layout/pyramid1"/>
    <dgm:cxn modelId="{7F3160C9-2248-461B-AB90-E311ED252714}" type="presParOf" srcId="{A4FDBB9A-453C-4234-8D3D-535F5372C1CA}" destId="{3F7CCD92-75FC-4155-8A03-0007A33BAEBA}" srcOrd="1" destOrd="0" presId="urn:microsoft.com/office/officeart/2005/8/layout/pyramid1"/>
    <dgm:cxn modelId="{89BB8DDC-8E6F-4DA6-9739-3E571B68FE3E}" type="presParOf" srcId="{3F7CCD92-75FC-4155-8A03-0007A33BAEBA}" destId="{049E8612-C68B-46B7-AFD3-937A0D842261}" srcOrd="0" destOrd="0" presId="urn:microsoft.com/office/officeart/2005/8/layout/pyramid1"/>
    <dgm:cxn modelId="{BD265AFF-594F-4559-9C60-74B4C3A2FE64}" type="presParOf" srcId="{3F7CCD92-75FC-4155-8A03-0007A33BAEBA}" destId="{9A8E7698-B89D-4C66-8448-D1A000F0ADBC}" srcOrd="1" destOrd="0" presId="urn:microsoft.com/office/officeart/2005/8/layout/pyramid1"/>
    <dgm:cxn modelId="{15D1C3C0-330A-46BF-83F2-B3A7EF701699}" type="presParOf" srcId="{A4FDBB9A-453C-4234-8D3D-535F5372C1CA}" destId="{711825EA-A108-45EB-A40F-AB5F073B837F}" srcOrd="2" destOrd="0" presId="urn:microsoft.com/office/officeart/2005/8/layout/pyramid1"/>
    <dgm:cxn modelId="{D9569986-27A9-4798-81CF-E11BBDB4BB20}" type="presParOf" srcId="{711825EA-A108-45EB-A40F-AB5F073B837F}" destId="{C125291C-32D4-4701-8DFC-1EC7EAE63D97}" srcOrd="0" destOrd="0" presId="urn:microsoft.com/office/officeart/2005/8/layout/pyramid1"/>
    <dgm:cxn modelId="{F76BBB49-B037-464D-83BF-11A9219CF9D5}" type="presParOf" srcId="{711825EA-A108-45EB-A40F-AB5F073B837F}" destId="{B164AFFA-FF10-49C0-B30B-91C9B8C2F8A7}" srcOrd="1" destOrd="0" presId="urn:microsoft.com/office/officeart/2005/8/layout/pyramid1"/>
    <dgm:cxn modelId="{79147A46-2FA7-42D0-BDD3-17D386DB0AAD}" type="presParOf" srcId="{A4FDBB9A-453C-4234-8D3D-535F5372C1CA}" destId="{1AC3AB99-2937-4EF0-A706-781DF48273DA}" srcOrd="3" destOrd="0" presId="urn:microsoft.com/office/officeart/2005/8/layout/pyramid1"/>
    <dgm:cxn modelId="{D00F12AF-8B63-4ECC-B97B-20670276001C}" type="presParOf" srcId="{1AC3AB99-2937-4EF0-A706-781DF48273DA}" destId="{4E1DE01F-121D-4AD8-8FF8-BED7815ED0A4}" srcOrd="0" destOrd="0" presId="urn:microsoft.com/office/officeart/2005/8/layout/pyramid1"/>
    <dgm:cxn modelId="{E41FFA71-02D2-442F-92FE-407087985463}" type="presParOf" srcId="{1AC3AB99-2937-4EF0-A706-781DF48273DA}" destId="{184BCFF7-48C2-4360-BAF8-FD87DF42B696}"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B2A4C-AF1B-4379-B1F1-79AE36FC3123}">
      <dsp:nvSpPr>
        <dsp:cNvPr id="0" name=""/>
        <dsp:cNvSpPr/>
      </dsp:nvSpPr>
      <dsp:spPr>
        <a:xfrm>
          <a:off x="828675" y="0"/>
          <a:ext cx="552449" cy="781050"/>
        </a:xfrm>
        <a:prstGeom prst="trapezoid">
          <a:avLst>
            <a:gd name="adj" fmla="val 50000"/>
          </a:avLst>
        </a:prstGeom>
        <a:solidFill>
          <a:schemeClr val="accent4">
            <a:hueOff val="0"/>
            <a:satOff val="0"/>
            <a:lumOff val="0"/>
            <a:alphaOff val="0"/>
          </a:schemeClr>
        </a:solidFill>
        <a:ln>
          <a:noFill/>
        </a:ln>
        <a:effectLst/>
        <a:sp3d extrusionH="1270000"/>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Calibri" pitchFamily="34" charset="0"/>
            </a:rPr>
            <a:t>Business</a:t>
          </a:r>
          <a:endParaRPr lang="en-US" sz="1100" b="1" kern="1200" dirty="0">
            <a:latin typeface="Calibri" pitchFamily="34" charset="0"/>
          </a:endParaRPr>
        </a:p>
      </dsp:txBody>
      <dsp:txXfrm>
        <a:off x="828675" y="0"/>
        <a:ext cx="552449" cy="781050"/>
      </dsp:txXfrm>
    </dsp:sp>
    <dsp:sp modelId="{FFC1BC89-FD5A-413C-8521-7D5E25B1C8C5}">
      <dsp:nvSpPr>
        <dsp:cNvPr id="0" name=""/>
        <dsp:cNvSpPr/>
      </dsp:nvSpPr>
      <dsp:spPr>
        <a:xfrm>
          <a:off x="552450" y="781050"/>
          <a:ext cx="1104899" cy="781050"/>
        </a:xfrm>
        <a:prstGeom prst="trapezoid">
          <a:avLst>
            <a:gd name="adj" fmla="val 35366"/>
          </a:avLst>
        </a:prstGeom>
        <a:solidFill>
          <a:schemeClr val="accent4">
            <a:hueOff val="3465231"/>
            <a:satOff val="-15989"/>
            <a:lumOff val="588"/>
            <a:alphaOff val="0"/>
          </a:schemeClr>
        </a:solidFill>
        <a:ln>
          <a:noFill/>
        </a:ln>
        <a:effectLst/>
        <a:sp3d extrusionH="1270000"/>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Calibri" pitchFamily="34" charset="0"/>
            </a:rPr>
            <a:t>Data</a:t>
          </a:r>
          <a:endParaRPr lang="en-US" sz="1100" b="1" kern="1200" dirty="0">
            <a:latin typeface="Calibri" pitchFamily="34" charset="0"/>
          </a:endParaRPr>
        </a:p>
      </dsp:txBody>
      <dsp:txXfrm>
        <a:off x="745807" y="781050"/>
        <a:ext cx="718185" cy="781050"/>
      </dsp:txXfrm>
    </dsp:sp>
    <dsp:sp modelId="{BE1DBC62-A0AD-447D-A0FB-577CE5D546F9}">
      <dsp:nvSpPr>
        <dsp:cNvPr id="0" name=""/>
        <dsp:cNvSpPr/>
      </dsp:nvSpPr>
      <dsp:spPr>
        <a:xfrm>
          <a:off x="276224" y="1562100"/>
          <a:ext cx="1657350" cy="781050"/>
        </a:xfrm>
        <a:prstGeom prst="trapezoid">
          <a:avLst>
            <a:gd name="adj" fmla="val 35366"/>
          </a:avLst>
        </a:prstGeom>
        <a:solidFill>
          <a:schemeClr val="accent4">
            <a:hueOff val="6930461"/>
            <a:satOff val="-31979"/>
            <a:lumOff val="1177"/>
            <a:alphaOff val="0"/>
          </a:schemeClr>
        </a:solidFill>
        <a:ln>
          <a:noFill/>
        </a:ln>
        <a:effectLst/>
        <a:sp3d extrusionH="1270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latin typeface="Calibri" pitchFamily="34" charset="0"/>
            </a:rPr>
            <a:t>Application</a:t>
          </a:r>
          <a:endParaRPr lang="en-US" sz="1100" b="1" kern="1200" dirty="0">
            <a:latin typeface="Calibri" pitchFamily="34" charset="0"/>
          </a:endParaRPr>
        </a:p>
      </dsp:txBody>
      <dsp:txXfrm>
        <a:off x="566261" y="1562100"/>
        <a:ext cx="1077277" cy="781050"/>
      </dsp:txXfrm>
    </dsp:sp>
    <dsp:sp modelId="{B45D1488-8567-457F-B83F-145579F8A586}">
      <dsp:nvSpPr>
        <dsp:cNvPr id="0" name=""/>
        <dsp:cNvSpPr/>
      </dsp:nvSpPr>
      <dsp:spPr>
        <a:xfrm>
          <a:off x="0" y="2343150"/>
          <a:ext cx="2209799" cy="781050"/>
        </a:xfrm>
        <a:prstGeom prst="trapezoid">
          <a:avLst>
            <a:gd name="adj" fmla="val 35366"/>
          </a:avLst>
        </a:prstGeom>
        <a:solidFill>
          <a:schemeClr val="accent4">
            <a:hueOff val="10395692"/>
            <a:satOff val="-47968"/>
            <a:lumOff val="1765"/>
            <a:alphaOff val="0"/>
          </a:schemeClr>
        </a:solidFill>
        <a:ln>
          <a:noFill/>
        </a:ln>
        <a:effectLst/>
        <a:sp3d extrusionH="1270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latin typeface="Calibri" pitchFamily="34" charset="0"/>
            </a:rPr>
            <a:t>Infrastructure</a:t>
          </a:r>
          <a:endParaRPr lang="en-US" sz="1100" b="1" kern="1200" dirty="0">
            <a:latin typeface="Calibri" pitchFamily="34" charset="0"/>
          </a:endParaRPr>
        </a:p>
      </dsp:txBody>
      <dsp:txXfrm>
        <a:off x="386714" y="2343150"/>
        <a:ext cx="1436370" cy="781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B2A4C-AF1B-4379-B1F1-79AE36FC3123}">
      <dsp:nvSpPr>
        <dsp:cNvPr id="0" name=""/>
        <dsp:cNvSpPr/>
      </dsp:nvSpPr>
      <dsp:spPr>
        <a:xfrm>
          <a:off x="828675" y="0"/>
          <a:ext cx="552449" cy="781050"/>
        </a:xfrm>
        <a:prstGeom prst="trapezoid">
          <a:avLst>
            <a:gd name="adj" fmla="val 5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Calibri" pitchFamily="34" charset="0"/>
            </a:rPr>
            <a:t>Business</a:t>
          </a:r>
          <a:endParaRPr lang="en-US" sz="1100" b="1" kern="1200" dirty="0">
            <a:latin typeface="Calibri" pitchFamily="34" charset="0"/>
          </a:endParaRPr>
        </a:p>
      </dsp:txBody>
      <dsp:txXfrm>
        <a:off x="828675" y="0"/>
        <a:ext cx="552449" cy="781050"/>
      </dsp:txXfrm>
    </dsp:sp>
    <dsp:sp modelId="{FFC1BC89-FD5A-413C-8521-7D5E25B1C8C5}">
      <dsp:nvSpPr>
        <dsp:cNvPr id="0" name=""/>
        <dsp:cNvSpPr/>
      </dsp:nvSpPr>
      <dsp:spPr>
        <a:xfrm>
          <a:off x="552450" y="781050"/>
          <a:ext cx="1104899" cy="781050"/>
        </a:xfrm>
        <a:prstGeom prst="trapezoid">
          <a:avLst>
            <a:gd name="adj" fmla="val 35366"/>
          </a:avLst>
        </a:prstGeom>
        <a:solidFill>
          <a:schemeClr val="accent4">
            <a:hueOff val="3465231"/>
            <a:satOff val="-15989"/>
            <a:lumOff val="58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Calibri" pitchFamily="34" charset="0"/>
            </a:rPr>
            <a:t>Data</a:t>
          </a:r>
          <a:endParaRPr lang="en-US" sz="1100" b="1" kern="1200" dirty="0">
            <a:latin typeface="Calibri" pitchFamily="34" charset="0"/>
          </a:endParaRPr>
        </a:p>
      </dsp:txBody>
      <dsp:txXfrm>
        <a:off x="745807" y="781050"/>
        <a:ext cx="718185" cy="781050"/>
      </dsp:txXfrm>
    </dsp:sp>
    <dsp:sp modelId="{BE1DBC62-A0AD-447D-A0FB-577CE5D546F9}">
      <dsp:nvSpPr>
        <dsp:cNvPr id="0" name=""/>
        <dsp:cNvSpPr/>
      </dsp:nvSpPr>
      <dsp:spPr>
        <a:xfrm>
          <a:off x="276224" y="1562100"/>
          <a:ext cx="1657350" cy="781050"/>
        </a:xfrm>
        <a:prstGeom prst="trapezoid">
          <a:avLst>
            <a:gd name="adj" fmla="val 35366"/>
          </a:avLst>
        </a:prstGeom>
        <a:solidFill>
          <a:schemeClr val="accent4">
            <a:hueOff val="6930461"/>
            <a:satOff val="-31979"/>
            <a:lumOff val="117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latin typeface="Calibri" pitchFamily="34" charset="0"/>
            </a:rPr>
            <a:t>Application</a:t>
          </a:r>
          <a:endParaRPr lang="en-US" sz="1100" b="1" kern="1200" dirty="0">
            <a:latin typeface="Calibri" pitchFamily="34" charset="0"/>
          </a:endParaRPr>
        </a:p>
      </dsp:txBody>
      <dsp:txXfrm>
        <a:off x="566261" y="1562100"/>
        <a:ext cx="1077277" cy="781050"/>
      </dsp:txXfrm>
    </dsp:sp>
    <dsp:sp modelId="{B45D1488-8567-457F-B83F-145579F8A586}">
      <dsp:nvSpPr>
        <dsp:cNvPr id="0" name=""/>
        <dsp:cNvSpPr/>
      </dsp:nvSpPr>
      <dsp:spPr>
        <a:xfrm>
          <a:off x="0" y="2343150"/>
          <a:ext cx="2209799" cy="781050"/>
        </a:xfrm>
        <a:prstGeom prst="trapezoid">
          <a:avLst>
            <a:gd name="adj" fmla="val 35366"/>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latin typeface="Calibri" pitchFamily="34" charset="0"/>
            </a:rPr>
            <a:t>Infrastructure</a:t>
          </a:r>
          <a:endParaRPr lang="en-US" sz="1100" b="1" kern="1200" dirty="0">
            <a:latin typeface="Calibri" pitchFamily="34" charset="0"/>
          </a:endParaRPr>
        </a:p>
      </dsp:txBody>
      <dsp:txXfrm>
        <a:off x="386714" y="2343150"/>
        <a:ext cx="1436370" cy="781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9DEC1-4E6A-49BF-94EF-70AB27598326}">
      <dsp:nvSpPr>
        <dsp:cNvPr id="0" name=""/>
        <dsp:cNvSpPr/>
      </dsp:nvSpPr>
      <dsp:spPr>
        <a:xfrm>
          <a:off x="2092047" y="0"/>
          <a:ext cx="1394698" cy="1034047"/>
        </a:xfrm>
        <a:prstGeom prst="trapezoid">
          <a:avLst>
            <a:gd name="adj" fmla="val 67439"/>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b="1" kern="1200">
            <a:cs typeface="B Nazanin" panose="00000400000000000000" pitchFamily="2" charset="-78"/>
          </a:endParaRPr>
        </a:p>
        <a:p>
          <a:pPr lvl="0" algn="ctr" defTabSz="444500">
            <a:lnSpc>
              <a:spcPct val="90000"/>
            </a:lnSpc>
            <a:spcBef>
              <a:spcPct val="0"/>
            </a:spcBef>
            <a:spcAft>
              <a:spcPct val="35000"/>
            </a:spcAft>
          </a:pPr>
          <a:r>
            <a:rPr lang="fa-IR" sz="1200" b="1" kern="1200">
              <a:cs typeface="B Nazanin" panose="00000400000000000000" pitchFamily="2" charset="-78"/>
            </a:rPr>
            <a:t>کسب‌وکار</a:t>
          </a:r>
          <a:endParaRPr lang="en-US" sz="1200" b="1" kern="1200">
            <a:cs typeface="B Nazanin" panose="00000400000000000000" pitchFamily="2" charset="-78"/>
          </a:endParaRPr>
        </a:p>
      </dsp:txBody>
      <dsp:txXfrm>
        <a:off x="2092047" y="0"/>
        <a:ext cx="1394698" cy="1034047"/>
      </dsp:txXfrm>
    </dsp:sp>
    <dsp:sp modelId="{3C825789-9B64-429B-8CCA-56136BB6884F}">
      <dsp:nvSpPr>
        <dsp:cNvPr id="0" name=""/>
        <dsp:cNvSpPr/>
      </dsp:nvSpPr>
      <dsp:spPr>
        <a:xfrm>
          <a:off x="1394698" y="1034047"/>
          <a:ext cx="2789396" cy="1034047"/>
        </a:xfrm>
        <a:prstGeom prst="trapezoid">
          <a:avLst>
            <a:gd name="adj" fmla="val 67439"/>
          </a:avLst>
        </a:prstGeom>
        <a:solidFill>
          <a:srgbClr val="FF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200" b="1" kern="1200">
              <a:cs typeface="B Nazanin" panose="00000400000000000000" pitchFamily="2" charset="-78"/>
            </a:rPr>
            <a:t>داده</a:t>
          </a:r>
          <a:endParaRPr lang="en-US" sz="1200" b="1" kern="1200">
            <a:cs typeface="B Nazanin" panose="00000400000000000000" pitchFamily="2" charset="-78"/>
          </a:endParaRPr>
        </a:p>
      </dsp:txBody>
      <dsp:txXfrm>
        <a:off x="1882842" y="1034047"/>
        <a:ext cx="1813107" cy="1034047"/>
      </dsp:txXfrm>
    </dsp:sp>
    <dsp:sp modelId="{8FC31C51-E33E-4269-8C17-861A8E814252}">
      <dsp:nvSpPr>
        <dsp:cNvPr id="0" name=""/>
        <dsp:cNvSpPr/>
      </dsp:nvSpPr>
      <dsp:spPr>
        <a:xfrm>
          <a:off x="697349" y="2068094"/>
          <a:ext cx="4184094" cy="1034047"/>
        </a:xfrm>
        <a:prstGeom prst="trapezoid">
          <a:avLst>
            <a:gd name="adj" fmla="val 67439"/>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200" b="1" kern="1200">
              <a:cs typeface="B Nazanin" panose="00000400000000000000" pitchFamily="2" charset="-78"/>
            </a:rPr>
            <a:t>برنامه کاربردی</a:t>
          </a:r>
          <a:endParaRPr lang="en-US" sz="1200" b="1" kern="1200">
            <a:cs typeface="B Nazanin" panose="00000400000000000000" pitchFamily="2" charset="-78"/>
          </a:endParaRPr>
        </a:p>
      </dsp:txBody>
      <dsp:txXfrm>
        <a:off x="1429565" y="2068094"/>
        <a:ext cx="2719661" cy="1034047"/>
      </dsp:txXfrm>
    </dsp:sp>
    <dsp:sp modelId="{431A77AC-B63B-4936-B096-D48DC6E6A13C}">
      <dsp:nvSpPr>
        <dsp:cNvPr id="0" name=""/>
        <dsp:cNvSpPr/>
      </dsp:nvSpPr>
      <dsp:spPr>
        <a:xfrm>
          <a:off x="0" y="3102141"/>
          <a:ext cx="5578793" cy="1034047"/>
        </a:xfrm>
        <a:prstGeom prst="trapezoid">
          <a:avLst>
            <a:gd name="adj" fmla="val 67439"/>
          </a:avLst>
        </a:prstGeom>
        <a:solidFill>
          <a:srgbClr val="33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200" b="1" kern="1200">
              <a:cs typeface="B Nazanin" panose="00000400000000000000" pitchFamily="2" charset="-78"/>
            </a:rPr>
            <a:t>زیرساخت فناوری</a:t>
          </a:r>
          <a:endParaRPr lang="en-US" sz="1200" b="1" kern="1200">
            <a:cs typeface="B Nazanin" panose="00000400000000000000" pitchFamily="2" charset="-78"/>
          </a:endParaRPr>
        </a:p>
      </dsp:txBody>
      <dsp:txXfrm>
        <a:off x="976288" y="3102141"/>
        <a:ext cx="3626215" cy="1034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5CB1-5FD0-422C-A186-326A00D5B5E5}">
      <dsp:nvSpPr>
        <dsp:cNvPr id="0" name=""/>
        <dsp:cNvSpPr/>
      </dsp:nvSpPr>
      <dsp:spPr>
        <a:xfrm>
          <a:off x="1731175" y="0"/>
          <a:ext cx="1154117" cy="885636"/>
        </a:xfrm>
        <a:prstGeom prst="trapezoid">
          <a:avLst>
            <a:gd name="adj" fmla="val 65158"/>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en-US" sz="5300" kern="1200" dirty="0" smtClean="0"/>
            <a:t> </a:t>
          </a:r>
          <a:endParaRPr lang="en-US" sz="5300" kern="1200" dirty="0"/>
        </a:p>
      </dsp:txBody>
      <dsp:txXfrm>
        <a:off x="1731175" y="0"/>
        <a:ext cx="1154117" cy="885636"/>
      </dsp:txXfrm>
    </dsp:sp>
    <dsp:sp modelId="{049E8612-C68B-46B7-AFD3-937A0D842261}">
      <dsp:nvSpPr>
        <dsp:cNvPr id="0" name=""/>
        <dsp:cNvSpPr/>
      </dsp:nvSpPr>
      <dsp:spPr>
        <a:xfrm>
          <a:off x="1154117" y="885636"/>
          <a:ext cx="2308234" cy="885636"/>
        </a:xfrm>
        <a:prstGeom prst="trapezoid">
          <a:avLst>
            <a:gd name="adj" fmla="val 65158"/>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en-US" sz="5300" kern="1200" dirty="0" smtClean="0"/>
            <a:t> </a:t>
          </a:r>
          <a:endParaRPr lang="en-US" sz="5300" kern="1200" dirty="0"/>
        </a:p>
      </dsp:txBody>
      <dsp:txXfrm>
        <a:off x="1558057" y="885636"/>
        <a:ext cx="1500352" cy="885636"/>
      </dsp:txXfrm>
    </dsp:sp>
    <dsp:sp modelId="{C125291C-32D4-4701-8DFC-1EC7EAE63D97}">
      <dsp:nvSpPr>
        <dsp:cNvPr id="0" name=""/>
        <dsp:cNvSpPr/>
      </dsp:nvSpPr>
      <dsp:spPr>
        <a:xfrm>
          <a:off x="577058" y="1771272"/>
          <a:ext cx="3462351" cy="885636"/>
        </a:xfrm>
        <a:prstGeom prst="trapezoid">
          <a:avLst>
            <a:gd name="adj" fmla="val 65158"/>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endParaRPr lang="en-US" sz="5300" kern="1200" dirty="0"/>
        </a:p>
      </dsp:txBody>
      <dsp:txXfrm>
        <a:off x="1182969" y="1771272"/>
        <a:ext cx="2250528" cy="885636"/>
      </dsp:txXfrm>
    </dsp:sp>
    <dsp:sp modelId="{4E1DE01F-121D-4AD8-8FF8-BED7815ED0A4}">
      <dsp:nvSpPr>
        <dsp:cNvPr id="0" name=""/>
        <dsp:cNvSpPr/>
      </dsp:nvSpPr>
      <dsp:spPr>
        <a:xfrm>
          <a:off x="0" y="2656908"/>
          <a:ext cx="4616468" cy="885636"/>
        </a:xfrm>
        <a:prstGeom prst="trapezoid">
          <a:avLst>
            <a:gd name="adj" fmla="val 65158"/>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en-US" sz="5300" kern="1200" dirty="0" smtClean="0"/>
            <a:t> </a:t>
          </a:r>
          <a:endParaRPr lang="en-US" sz="5300" kern="1200" dirty="0"/>
        </a:p>
      </dsp:txBody>
      <dsp:txXfrm>
        <a:off x="807881" y="2656908"/>
        <a:ext cx="3000704" cy="8856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5CB1-5FD0-422C-A186-326A00D5B5E5}">
      <dsp:nvSpPr>
        <dsp:cNvPr id="0" name=""/>
        <dsp:cNvSpPr/>
      </dsp:nvSpPr>
      <dsp:spPr>
        <a:xfrm>
          <a:off x="1818867" y="0"/>
          <a:ext cx="1212578" cy="958788"/>
        </a:xfrm>
        <a:prstGeom prst="trapezoid">
          <a:avLst>
            <a:gd name="adj" fmla="val 63235"/>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1818867" y="0"/>
        <a:ext cx="1212578" cy="958788"/>
      </dsp:txXfrm>
    </dsp:sp>
    <dsp:sp modelId="{049E8612-C68B-46B7-AFD3-937A0D842261}">
      <dsp:nvSpPr>
        <dsp:cNvPr id="0" name=""/>
        <dsp:cNvSpPr/>
      </dsp:nvSpPr>
      <dsp:spPr>
        <a:xfrm>
          <a:off x="1212578" y="958788"/>
          <a:ext cx="2425157" cy="958788"/>
        </a:xfrm>
        <a:prstGeom prst="trapezoid">
          <a:avLst>
            <a:gd name="adj" fmla="val 63235"/>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1636980" y="958788"/>
        <a:ext cx="1576352" cy="958788"/>
      </dsp:txXfrm>
    </dsp:sp>
    <dsp:sp modelId="{C125291C-32D4-4701-8DFC-1EC7EAE63D97}">
      <dsp:nvSpPr>
        <dsp:cNvPr id="0" name=""/>
        <dsp:cNvSpPr/>
      </dsp:nvSpPr>
      <dsp:spPr>
        <a:xfrm>
          <a:off x="606289" y="1917576"/>
          <a:ext cx="3637735" cy="958788"/>
        </a:xfrm>
        <a:prstGeom prst="trapezoid">
          <a:avLst>
            <a:gd name="adj" fmla="val 63235"/>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en-US" sz="5800" kern="1200" dirty="0"/>
        </a:p>
      </dsp:txBody>
      <dsp:txXfrm>
        <a:off x="1242892" y="1917576"/>
        <a:ext cx="2364528" cy="958788"/>
      </dsp:txXfrm>
    </dsp:sp>
    <dsp:sp modelId="{4E1DE01F-121D-4AD8-8FF8-BED7815ED0A4}">
      <dsp:nvSpPr>
        <dsp:cNvPr id="0" name=""/>
        <dsp:cNvSpPr/>
      </dsp:nvSpPr>
      <dsp:spPr>
        <a:xfrm>
          <a:off x="0" y="2876363"/>
          <a:ext cx="4850314" cy="958788"/>
        </a:xfrm>
        <a:prstGeom prst="trapezoid">
          <a:avLst>
            <a:gd name="adj" fmla="val 63235"/>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848804" y="2876363"/>
        <a:ext cx="3152704" cy="958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5CB1-5FD0-422C-A186-326A00D5B5E5}">
      <dsp:nvSpPr>
        <dsp:cNvPr id="0" name=""/>
        <dsp:cNvSpPr/>
      </dsp:nvSpPr>
      <dsp:spPr>
        <a:xfrm>
          <a:off x="1768090" y="0"/>
          <a:ext cx="1178726" cy="867348"/>
        </a:xfrm>
        <a:prstGeom prst="trapezoid">
          <a:avLst>
            <a:gd name="adj" fmla="val 6795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en-US" sz="5200" kern="1200" dirty="0" smtClean="0"/>
            <a:t> </a:t>
          </a:r>
          <a:endParaRPr lang="en-US" sz="5200" kern="1200" dirty="0"/>
        </a:p>
      </dsp:txBody>
      <dsp:txXfrm>
        <a:off x="1768090" y="0"/>
        <a:ext cx="1178726" cy="867348"/>
      </dsp:txXfrm>
    </dsp:sp>
    <dsp:sp modelId="{049E8612-C68B-46B7-AFD3-937A0D842261}">
      <dsp:nvSpPr>
        <dsp:cNvPr id="0" name=""/>
        <dsp:cNvSpPr/>
      </dsp:nvSpPr>
      <dsp:spPr>
        <a:xfrm>
          <a:off x="1178726" y="867347"/>
          <a:ext cx="2357453" cy="867348"/>
        </a:xfrm>
        <a:prstGeom prst="trapezoid">
          <a:avLst>
            <a:gd name="adj" fmla="val 6795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en-US" sz="5200" kern="1200" dirty="0" smtClean="0"/>
            <a:t> </a:t>
          </a:r>
          <a:endParaRPr lang="en-US" sz="5200" kern="1200" dirty="0"/>
        </a:p>
      </dsp:txBody>
      <dsp:txXfrm>
        <a:off x="1591281" y="867347"/>
        <a:ext cx="1532345" cy="867348"/>
      </dsp:txXfrm>
    </dsp:sp>
    <dsp:sp modelId="{C125291C-32D4-4701-8DFC-1EC7EAE63D97}">
      <dsp:nvSpPr>
        <dsp:cNvPr id="0" name=""/>
        <dsp:cNvSpPr/>
      </dsp:nvSpPr>
      <dsp:spPr>
        <a:xfrm>
          <a:off x="589363" y="1734695"/>
          <a:ext cx="3536180" cy="867348"/>
        </a:xfrm>
        <a:prstGeom prst="trapezoid">
          <a:avLst>
            <a:gd name="adj" fmla="val 6795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en-US" sz="5200" kern="1200" dirty="0"/>
        </a:p>
      </dsp:txBody>
      <dsp:txXfrm>
        <a:off x="1208195" y="1734695"/>
        <a:ext cx="2298517" cy="867348"/>
      </dsp:txXfrm>
    </dsp:sp>
    <dsp:sp modelId="{4E1DE01F-121D-4AD8-8FF8-BED7815ED0A4}">
      <dsp:nvSpPr>
        <dsp:cNvPr id="0" name=""/>
        <dsp:cNvSpPr/>
      </dsp:nvSpPr>
      <dsp:spPr>
        <a:xfrm>
          <a:off x="0" y="2602044"/>
          <a:ext cx="4714907" cy="867348"/>
        </a:xfrm>
        <a:prstGeom prst="trapezoid">
          <a:avLst>
            <a:gd name="adj" fmla="val 6795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en-US" sz="5200" kern="1200" dirty="0" smtClean="0"/>
            <a:t> </a:t>
          </a:r>
          <a:endParaRPr lang="en-US" sz="5200" kern="1200" dirty="0"/>
        </a:p>
      </dsp:txBody>
      <dsp:txXfrm>
        <a:off x="825108" y="2602044"/>
        <a:ext cx="3064690" cy="867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5CB1-5FD0-422C-A186-326A00D5B5E5}">
      <dsp:nvSpPr>
        <dsp:cNvPr id="0" name=""/>
        <dsp:cNvSpPr/>
      </dsp:nvSpPr>
      <dsp:spPr>
        <a:xfrm>
          <a:off x="1524222" y="0"/>
          <a:ext cx="1016148" cy="699708"/>
        </a:xfrm>
        <a:prstGeom prst="trapezoid">
          <a:avLst>
            <a:gd name="adj" fmla="val 72612"/>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 </a:t>
          </a:r>
          <a:endParaRPr lang="en-US" sz="4200" kern="1200" dirty="0"/>
        </a:p>
      </dsp:txBody>
      <dsp:txXfrm>
        <a:off x="1524222" y="0"/>
        <a:ext cx="1016148" cy="699708"/>
      </dsp:txXfrm>
    </dsp:sp>
    <dsp:sp modelId="{049E8612-C68B-46B7-AFD3-937A0D842261}">
      <dsp:nvSpPr>
        <dsp:cNvPr id="0" name=""/>
        <dsp:cNvSpPr/>
      </dsp:nvSpPr>
      <dsp:spPr>
        <a:xfrm>
          <a:off x="1016148" y="699707"/>
          <a:ext cx="2032296" cy="699708"/>
        </a:xfrm>
        <a:prstGeom prst="trapezoid">
          <a:avLst>
            <a:gd name="adj" fmla="val 72612"/>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 </a:t>
          </a:r>
          <a:endParaRPr lang="en-US" sz="4200" kern="1200" dirty="0"/>
        </a:p>
      </dsp:txBody>
      <dsp:txXfrm>
        <a:off x="1371799" y="699707"/>
        <a:ext cx="1320992" cy="699708"/>
      </dsp:txXfrm>
    </dsp:sp>
    <dsp:sp modelId="{C125291C-32D4-4701-8DFC-1EC7EAE63D97}">
      <dsp:nvSpPr>
        <dsp:cNvPr id="0" name=""/>
        <dsp:cNvSpPr/>
      </dsp:nvSpPr>
      <dsp:spPr>
        <a:xfrm>
          <a:off x="508074" y="1399415"/>
          <a:ext cx="3048443" cy="699708"/>
        </a:xfrm>
        <a:prstGeom prst="trapezoid">
          <a:avLst>
            <a:gd name="adj" fmla="val 72612"/>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en-US" sz="4200" kern="1200" dirty="0"/>
        </a:p>
      </dsp:txBody>
      <dsp:txXfrm>
        <a:off x="1041551" y="1399415"/>
        <a:ext cx="1981488" cy="699708"/>
      </dsp:txXfrm>
    </dsp:sp>
    <dsp:sp modelId="{4E1DE01F-121D-4AD8-8FF8-BED7815ED0A4}">
      <dsp:nvSpPr>
        <dsp:cNvPr id="0" name=""/>
        <dsp:cNvSpPr/>
      </dsp:nvSpPr>
      <dsp:spPr>
        <a:xfrm>
          <a:off x="0" y="2099124"/>
          <a:ext cx="4064592" cy="699708"/>
        </a:xfrm>
        <a:prstGeom prst="trapezoid">
          <a:avLst>
            <a:gd name="adj" fmla="val 72612"/>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 </a:t>
          </a:r>
          <a:endParaRPr lang="en-US" sz="4200" kern="1200" dirty="0"/>
        </a:p>
      </dsp:txBody>
      <dsp:txXfrm>
        <a:off x="711303" y="2099124"/>
        <a:ext cx="2641984" cy="6997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5CB1-5FD0-422C-A186-326A00D5B5E5}">
      <dsp:nvSpPr>
        <dsp:cNvPr id="0" name=""/>
        <dsp:cNvSpPr/>
      </dsp:nvSpPr>
      <dsp:spPr>
        <a:xfrm>
          <a:off x="1537917" y="0"/>
          <a:ext cx="1025278" cy="837401"/>
        </a:xfrm>
        <a:prstGeom prst="trapezoid">
          <a:avLst>
            <a:gd name="adj" fmla="val 61218"/>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 </a:t>
          </a:r>
          <a:endParaRPr lang="en-US" sz="5000" kern="1200" dirty="0"/>
        </a:p>
      </dsp:txBody>
      <dsp:txXfrm>
        <a:off x="1537917" y="0"/>
        <a:ext cx="1025278" cy="837401"/>
      </dsp:txXfrm>
    </dsp:sp>
    <dsp:sp modelId="{049E8612-C68B-46B7-AFD3-937A0D842261}">
      <dsp:nvSpPr>
        <dsp:cNvPr id="0" name=""/>
        <dsp:cNvSpPr/>
      </dsp:nvSpPr>
      <dsp:spPr>
        <a:xfrm>
          <a:off x="1025278" y="837400"/>
          <a:ext cx="2050556" cy="837401"/>
        </a:xfrm>
        <a:prstGeom prst="trapezoid">
          <a:avLst>
            <a:gd name="adj" fmla="val 61218"/>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 </a:t>
          </a:r>
          <a:endParaRPr lang="en-US" sz="5000" kern="1200" dirty="0"/>
        </a:p>
      </dsp:txBody>
      <dsp:txXfrm>
        <a:off x="1384125" y="837400"/>
        <a:ext cx="1332861" cy="837401"/>
      </dsp:txXfrm>
    </dsp:sp>
    <dsp:sp modelId="{C125291C-32D4-4701-8DFC-1EC7EAE63D97}">
      <dsp:nvSpPr>
        <dsp:cNvPr id="0" name=""/>
        <dsp:cNvSpPr/>
      </dsp:nvSpPr>
      <dsp:spPr>
        <a:xfrm>
          <a:off x="512638" y="1674801"/>
          <a:ext cx="3075834" cy="837401"/>
        </a:xfrm>
        <a:prstGeom prst="trapezoid">
          <a:avLst>
            <a:gd name="adj" fmla="val 61218"/>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1050909" y="1674801"/>
        <a:ext cx="1999292" cy="837401"/>
      </dsp:txXfrm>
    </dsp:sp>
    <dsp:sp modelId="{4E1DE01F-121D-4AD8-8FF8-BED7815ED0A4}">
      <dsp:nvSpPr>
        <dsp:cNvPr id="0" name=""/>
        <dsp:cNvSpPr/>
      </dsp:nvSpPr>
      <dsp:spPr>
        <a:xfrm>
          <a:off x="0" y="2512203"/>
          <a:ext cx="4101112" cy="837401"/>
        </a:xfrm>
        <a:prstGeom prst="trapezoid">
          <a:avLst>
            <a:gd name="adj" fmla="val 61218"/>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 </a:t>
          </a:r>
          <a:endParaRPr lang="en-US" sz="5000" kern="1200" dirty="0"/>
        </a:p>
      </dsp:txBody>
      <dsp:txXfrm>
        <a:off x="717694" y="2512203"/>
        <a:ext cx="2665722" cy="837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25CB1-5FD0-422C-A186-326A00D5B5E5}">
      <dsp:nvSpPr>
        <dsp:cNvPr id="0" name=""/>
        <dsp:cNvSpPr/>
      </dsp:nvSpPr>
      <dsp:spPr>
        <a:xfrm>
          <a:off x="1537917" y="0"/>
          <a:ext cx="1025278" cy="837401"/>
        </a:xfrm>
        <a:prstGeom prst="trapezoid">
          <a:avLst>
            <a:gd name="adj" fmla="val 61218"/>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 </a:t>
          </a:r>
          <a:endParaRPr lang="en-US" sz="5000" kern="1200" dirty="0"/>
        </a:p>
      </dsp:txBody>
      <dsp:txXfrm>
        <a:off x="1537917" y="0"/>
        <a:ext cx="1025278" cy="837401"/>
      </dsp:txXfrm>
    </dsp:sp>
    <dsp:sp modelId="{049E8612-C68B-46B7-AFD3-937A0D842261}">
      <dsp:nvSpPr>
        <dsp:cNvPr id="0" name=""/>
        <dsp:cNvSpPr/>
      </dsp:nvSpPr>
      <dsp:spPr>
        <a:xfrm>
          <a:off x="1025278" y="837400"/>
          <a:ext cx="2050556" cy="837401"/>
        </a:xfrm>
        <a:prstGeom prst="trapezoid">
          <a:avLst>
            <a:gd name="adj" fmla="val 61218"/>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 </a:t>
          </a:r>
          <a:endParaRPr lang="en-US" sz="5000" kern="1200" dirty="0"/>
        </a:p>
      </dsp:txBody>
      <dsp:txXfrm>
        <a:off x="1384125" y="837400"/>
        <a:ext cx="1332861" cy="837401"/>
      </dsp:txXfrm>
    </dsp:sp>
    <dsp:sp modelId="{C125291C-32D4-4701-8DFC-1EC7EAE63D97}">
      <dsp:nvSpPr>
        <dsp:cNvPr id="0" name=""/>
        <dsp:cNvSpPr/>
      </dsp:nvSpPr>
      <dsp:spPr>
        <a:xfrm>
          <a:off x="512638" y="1674801"/>
          <a:ext cx="3075834" cy="837401"/>
        </a:xfrm>
        <a:prstGeom prst="trapezoid">
          <a:avLst>
            <a:gd name="adj" fmla="val 61218"/>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1050909" y="1674801"/>
        <a:ext cx="1999292" cy="837401"/>
      </dsp:txXfrm>
    </dsp:sp>
    <dsp:sp modelId="{4E1DE01F-121D-4AD8-8FF8-BED7815ED0A4}">
      <dsp:nvSpPr>
        <dsp:cNvPr id="0" name=""/>
        <dsp:cNvSpPr/>
      </dsp:nvSpPr>
      <dsp:spPr>
        <a:xfrm>
          <a:off x="0" y="2512203"/>
          <a:ext cx="4101112" cy="837401"/>
        </a:xfrm>
        <a:prstGeom prst="trapezoid">
          <a:avLst>
            <a:gd name="adj" fmla="val 61218"/>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 </a:t>
          </a:r>
          <a:endParaRPr lang="en-US" sz="5000" kern="1200" dirty="0"/>
        </a:p>
      </dsp:txBody>
      <dsp:txXfrm>
        <a:off x="717694" y="2512203"/>
        <a:ext cx="2665722" cy="8374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4651E3-D487-40EB-96F4-8111AB5DC811}"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45233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651E3-D487-40EB-96F4-8111AB5DC811}"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73134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651E3-D487-40EB-96F4-8111AB5DC811}"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280647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651E3-D487-40EB-96F4-8111AB5DC811}"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194939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4651E3-D487-40EB-96F4-8111AB5DC811}"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281613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4651E3-D487-40EB-96F4-8111AB5DC811}"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65135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4651E3-D487-40EB-96F4-8111AB5DC811}" type="datetimeFigureOut">
              <a:rPr lang="en-US" smtClean="0"/>
              <a:t>12/21/2022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290061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4651E3-D487-40EB-96F4-8111AB5DC811}" type="datetimeFigureOut">
              <a:rPr lang="en-US" smtClean="0"/>
              <a:t>12/21/2022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428121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651E3-D487-40EB-96F4-8111AB5DC811}" type="datetimeFigureOut">
              <a:rPr lang="en-US" smtClean="0"/>
              <a:t>12/21/2022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123471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4651E3-D487-40EB-96F4-8111AB5DC811}"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363582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4651E3-D487-40EB-96F4-8111AB5DC811}"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D2AF7-B154-4757-B09C-BD3DF8130F8B}" type="slidenum">
              <a:rPr lang="en-US" smtClean="0"/>
              <a:t>‹#›</a:t>
            </a:fld>
            <a:endParaRPr lang="en-US"/>
          </a:p>
        </p:txBody>
      </p:sp>
    </p:spTree>
    <p:extLst>
      <p:ext uri="{BB962C8B-B14F-4D97-AF65-F5344CB8AC3E}">
        <p14:creationId xmlns:p14="http://schemas.microsoft.com/office/powerpoint/2010/main" val="279361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651E3-D487-40EB-96F4-8111AB5DC811}" type="datetimeFigureOut">
              <a:rPr lang="en-US" smtClean="0"/>
              <a:t>12/21/2022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D2AF7-B154-4757-B09C-BD3DF8130F8B}" type="slidenum">
              <a:rPr lang="en-US" smtClean="0"/>
              <a:t>‹#›</a:t>
            </a:fld>
            <a:endParaRPr lang="en-US"/>
          </a:p>
        </p:txBody>
      </p:sp>
    </p:spTree>
    <p:extLst>
      <p:ext uri="{BB962C8B-B14F-4D97-AF65-F5344CB8AC3E}">
        <p14:creationId xmlns:p14="http://schemas.microsoft.com/office/powerpoint/2010/main" val="1137902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gif"/><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openxmlformats.org/officeDocument/2006/relationships/image" Target="../media/image23.png"/><Relationship Id="rId5" Type="http://schemas.openxmlformats.org/officeDocument/2006/relationships/diagramColors" Target="../diagrams/colors4.xml"/><Relationship Id="rId10" Type="http://schemas.openxmlformats.org/officeDocument/2006/relationships/image" Target="../media/image22.png"/><Relationship Id="rId4" Type="http://schemas.openxmlformats.org/officeDocument/2006/relationships/diagramQuickStyle" Target="../diagrams/quickStyle4.xml"/><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6.xml"/><Relationship Id="rId7" Type="http://schemas.openxmlformats.org/officeDocument/2006/relationships/image" Target="../media/image27.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0.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diagramColors" Target="../diagrams/colors7.xml"/><Relationship Id="rId11" Type="http://schemas.openxmlformats.org/officeDocument/2006/relationships/oleObject" Target="../embeddings/oleObject1.bin"/><Relationship Id="rId5" Type="http://schemas.openxmlformats.org/officeDocument/2006/relationships/diagramQuickStyle" Target="../diagrams/quickStyle7.xml"/><Relationship Id="rId10" Type="http://schemas.openxmlformats.org/officeDocument/2006/relationships/image" Target="../media/image33.png"/><Relationship Id="rId4" Type="http://schemas.openxmlformats.org/officeDocument/2006/relationships/diagramLayout" Target="../diagrams/layout7.xml"/><Relationship Id="rId9"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rtl="1">
              <a:lnSpc>
                <a:spcPct val="107000"/>
              </a:lnSpc>
              <a:spcBef>
                <a:spcPts val="1200"/>
              </a:spcBef>
              <a:spcAft>
                <a:spcPts val="0"/>
              </a:spcAft>
            </a:pPr>
            <a:r>
              <a:rPr lang="fa-IR" sz="1600" dirty="0" smtClean="0">
                <a:effectLst>
                  <a:outerShdw blurRad="38100" dist="38100" dir="2700000" algn="tl">
                    <a:srgbClr val="000000">
                      <a:alpha val="43137"/>
                    </a:srgbClr>
                  </a:outerShdw>
                </a:effectLst>
                <a:cs typeface="B Titr" panose="00000700000000000000" pitchFamily="2" charset="-78"/>
              </a:rPr>
              <a:t>بسم الله الرحمن الرحیم</a:t>
            </a:r>
            <a:r>
              <a:rPr lang="fa-IR" sz="2000" dirty="0" smtClean="0">
                <a:effectLst>
                  <a:outerShdw blurRad="38100" dist="38100" dir="2700000" algn="tl">
                    <a:srgbClr val="000000">
                      <a:alpha val="43137"/>
                    </a:srgbClr>
                  </a:outerShdw>
                </a:effectLst>
                <a:cs typeface="B Titr" panose="00000700000000000000" pitchFamily="2" charset="-78"/>
              </a:rPr>
              <a:t/>
            </a:r>
            <a:br>
              <a:rPr lang="fa-IR" sz="2000" dirty="0" smtClean="0">
                <a:effectLst>
                  <a:outerShdw blurRad="38100" dist="38100" dir="2700000" algn="tl">
                    <a:srgbClr val="000000">
                      <a:alpha val="43137"/>
                    </a:srgbClr>
                  </a:outerShdw>
                </a:effectLst>
                <a:cs typeface="B Titr" panose="00000700000000000000" pitchFamily="2" charset="-78"/>
              </a:rPr>
            </a:br>
            <a:r>
              <a:rPr lang="en-US" sz="2000" dirty="0" smtClean="0">
                <a:effectLst>
                  <a:outerShdw blurRad="38100" dist="38100" dir="2700000" algn="tl">
                    <a:srgbClr val="000000">
                      <a:alpha val="43137"/>
                    </a:srgbClr>
                  </a:outerShdw>
                </a:effectLst>
                <a:cs typeface="B Titr" panose="00000700000000000000" pitchFamily="2" charset="-78"/>
              </a:rPr>
              <a:t/>
            </a:r>
            <a:br>
              <a:rPr lang="en-US" sz="2000" dirty="0" smtClean="0">
                <a:effectLst>
                  <a:outerShdw blurRad="38100" dist="38100" dir="2700000" algn="tl">
                    <a:srgbClr val="000000">
                      <a:alpha val="43137"/>
                    </a:srgbClr>
                  </a:outerShdw>
                </a:effectLst>
                <a:cs typeface="B Titr" panose="00000700000000000000" pitchFamily="2" charset="-78"/>
              </a:rPr>
            </a:br>
            <a:r>
              <a:rPr lang="en-US" sz="2000" dirty="0">
                <a:effectLst>
                  <a:outerShdw blurRad="38100" dist="38100" dir="2700000" algn="tl">
                    <a:srgbClr val="000000">
                      <a:alpha val="43137"/>
                    </a:srgbClr>
                  </a:outerShdw>
                </a:effectLst>
                <a:cs typeface="B Titr" panose="00000700000000000000" pitchFamily="2" charset="-78"/>
              </a:rPr>
              <a:t/>
            </a:r>
            <a:br>
              <a:rPr lang="en-US" sz="2000" dirty="0">
                <a:effectLst>
                  <a:outerShdw blurRad="38100" dist="38100" dir="2700000" algn="tl">
                    <a:srgbClr val="000000">
                      <a:alpha val="43137"/>
                    </a:srgbClr>
                  </a:outerShdw>
                </a:effectLst>
                <a:cs typeface="B Titr" panose="00000700000000000000" pitchFamily="2" charset="-78"/>
              </a:rPr>
            </a:br>
            <a:r>
              <a:rPr lang="fa-IR" sz="2000" dirty="0" smtClean="0">
                <a:effectLst>
                  <a:outerShdw blurRad="38100" dist="38100" dir="2700000" algn="tl">
                    <a:srgbClr val="000000">
                      <a:alpha val="43137"/>
                    </a:srgbClr>
                  </a:outerShdw>
                </a:effectLst>
                <a:cs typeface="B Titr" panose="00000700000000000000" pitchFamily="2" charset="-78"/>
              </a:rPr>
              <a:t/>
            </a:r>
            <a:br>
              <a:rPr lang="fa-IR" sz="2000" dirty="0" smtClean="0">
                <a:effectLst>
                  <a:outerShdw blurRad="38100" dist="38100" dir="2700000" algn="tl">
                    <a:srgbClr val="000000">
                      <a:alpha val="43137"/>
                    </a:srgbClr>
                  </a:outerShdw>
                </a:effectLst>
                <a:cs typeface="B Titr" panose="00000700000000000000" pitchFamily="2" charset="-78"/>
              </a:rPr>
            </a:br>
            <a:r>
              <a:rPr lang="en-US" sz="2000" dirty="0" smtClean="0">
                <a:effectLst>
                  <a:outerShdw blurRad="38100" dist="38100" dir="2700000" algn="tl">
                    <a:srgbClr val="000000">
                      <a:alpha val="43137"/>
                    </a:srgbClr>
                  </a:outerShdw>
                </a:effectLst>
                <a:cs typeface="B Titr" panose="00000700000000000000" pitchFamily="2" charset="-78"/>
              </a:rPr>
              <a:t/>
            </a:r>
            <a:br>
              <a:rPr lang="en-US" sz="2000" dirty="0" smtClean="0">
                <a:effectLst>
                  <a:outerShdw blurRad="38100" dist="38100" dir="2700000" algn="tl">
                    <a:srgbClr val="000000">
                      <a:alpha val="43137"/>
                    </a:srgbClr>
                  </a:outerShdw>
                </a:effectLst>
                <a:cs typeface="B Titr" panose="00000700000000000000" pitchFamily="2" charset="-78"/>
              </a:rPr>
            </a:br>
            <a:r>
              <a:rPr lang="en-US" sz="2000" dirty="0">
                <a:effectLst>
                  <a:outerShdw blurRad="38100" dist="38100" dir="2700000" algn="tl">
                    <a:srgbClr val="000000">
                      <a:alpha val="43137"/>
                    </a:srgbClr>
                  </a:outerShdw>
                </a:effectLst>
                <a:cs typeface="B Titr" panose="00000700000000000000" pitchFamily="2" charset="-78"/>
              </a:rPr>
              <a:t/>
            </a:r>
            <a:br>
              <a:rPr lang="en-US" sz="2000" dirty="0">
                <a:effectLst>
                  <a:outerShdw blurRad="38100" dist="38100" dir="2700000" algn="tl">
                    <a:srgbClr val="000000">
                      <a:alpha val="43137"/>
                    </a:srgbClr>
                  </a:outerShdw>
                </a:effectLst>
                <a:cs typeface="B Titr" panose="00000700000000000000" pitchFamily="2" charset="-78"/>
              </a:rPr>
            </a:br>
            <a:r>
              <a:rPr lang="fa-IR" sz="2000" dirty="0">
                <a:effectLst>
                  <a:outerShdw blurRad="38100" dist="38100" dir="2700000" algn="tl">
                    <a:srgbClr val="000000">
                      <a:alpha val="43137"/>
                    </a:srgbClr>
                  </a:outerShdw>
                </a:effectLst>
                <a:cs typeface="B Titr" panose="00000700000000000000" pitchFamily="2" charset="-78"/>
              </a:rPr>
              <a:t/>
            </a:r>
            <a:br>
              <a:rPr lang="fa-IR" sz="2000" dirty="0">
                <a:effectLst>
                  <a:outerShdw blurRad="38100" dist="38100" dir="2700000" algn="tl">
                    <a:srgbClr val="000000">
                      <a:alpha val="43137"/>
                    </a:srgbClr>
                  </a:outerShdw>
                </a:effectLst>
                <a:cs typeface="B Titr" panose="00000700000000000000" pitchFamily="2" charset="-78"/>
              </a:rPr>
            </a:br>
            <a:r>
              <a:rPr lang="fa-IR" sz="5400" dirty="0" smtClean="0">
                <a:effectLst>
                  <a:outerShdw blurRad="38100" dist="38100" dir="2700000" algn="tl">
                    <a:srgbClr val="000000">
                      <a:alpha val="43137"/>
                    </a:srgbClr>
                  </a:outerShdw>
                </a:effectLst>
                <a:cs typeface="B Titr" panose="00000700000000000000" pitchFamily="2" charset="-78"/>
              </a:rPr>
              <a:t>آشنایی با معماری سازمانی</a:t>
            </a:r>
            <a:r>
              <a:rPr lang="en-US" sz="4800" dirty="0" smtClean="0">
                <a:effectLst>
                  <a:outerShdw blurRad="38100" dist="38100" dir="2700000" algn="tl">
                    <a:srgbClr val="000000">
                      <a:alpha val="43137"/>
                    </a:srgbClr>
                  </a:outerShdw>
                </a:effectLst>
                <a:cs typeface="B Titr" panose="00000700000000000000" pitchFamily="2" charset="-78"/>
              </a:rPr>
              <a:t/>
            </a:r>
            <a:br>
              <a:rPr lang="en-US" sz="4800" dirty="0" smtClean="0">
                <a:effectLst>
                  <a:outerShdw blurRad="38100" dist="38100" dir="2700000" algn="tl">
                    <a:srgbClr val="000000">
                      <a:alpha val="43137"/>
                    </a:srgbClr>
                  </a:outerShdw>
                </a:effectLst>
                <a:cs typeface="B Titr" panose="00000700000000000000" pitchFamily="2" charset="-78"/>
              </a:rPr>
            </a:br>
            <a:r>
              <a:rPr lang="fa-IR" sz="4800" dirty="0" smtClean="0">
                <a:effectLst>
                  <a:outerShdw blurRad="38100" dist="38100" dir="2700000" algn="tl">
                    <a:srgbClr val="000000">
                      <a:alpha val="43137"/>
                    </a:srgbClr>
                  </a:outerShdw>
                </a:effectLst>
                <a:cs typeface="B Titr" panose="00000700000000000000" pitchFamily="2" charset="-78"/>
              </a:rPr>
              <a:t/>
            </a:r>
            <a:br>
              <a:rPr lang="fa-IR" sz="4800" dirty="0" smtClean="0">
                <a:effectLst>
                  <a:outerShdw blurRad="38100" dist="38100" dir="2700000" algn="tl">
                    <a:srgbClr val="000000">
                      <a:alpha val="43137"/>
                    </a:srgbClr>
                  </a:outerShdw>
                </a:effectLst>
                <a:cs typeface="B Titr" panose="00000700000000000000" pitchFamily="2" charset="-78"/>
              </a:rPr>
            </a:br>
            <a:r>
              <a:rPr lang="fa-IR" sz="4800" dirty="0">
                <a:effectLst>
                  <a:outerShdw blurRad="38100" dist="38100" dir="2700000" algn="tl">
                    <a:srgbClr val="000000">
                      <a:alpha val="43137"/>
                    </a:srgbClr>
                  </a:outerShdw>
                </a:effectLst>
                <a:cs typeface="B Titr" panose="00000700000000000000" pitchFamily="2" charset="-78"/>
              </a:rPr>
              <a:t/>
            </a:r>
            <a:br>
              <a:rPr lang="fa-IR" sz="4800" dirty="0">
                <a:effectLst>
                  <a:outerShdw blurRad="38100" dist="38100" dir="2700000" algn="tl">
                    <a:srgbClr val="000000">
                      <a:alpha val="43137"/>
                    </a:srgbClr>
                  </a:outerShdw>
                </a:effectLst>
                <a:cs typeface="B Titr" panose="00000700000000000000" pitchFamily="2" charset="-78"/>
              </a:rPr>
            </a:br>
            <a:r>
              <a:rPr lang="fa-IR" sz="4800" dirty="0" smtClean="0">
                <a:effectLst>
                  <a:outerShdw blurRad="38100" dist="38100" dir="2700000" algn="tl">
                    <a:srgbClr val="000000">
                      <a:alpha val="43137"/>
                    </a:srgbClr>
                  </a:outerShdw>
                </a:effectLst>
                <a:cs typeface="B Titr" panose="00000700000000000000" pitchFamily="2" charset="-78"/>
              </a:rPr>
              <a:t/>
            </a:r>
            <a:br>
              <a:rPr lang="fa-IR" sz="4800" dirty="0" smtClean="0">
                <a:effectLst>
                  <a:outerShdw blurRad="38100" dist="38100" dir="2700000" algn="tl">
                    <a:srgbClr val="000000">
                      <a:alpha val="43137"/>
                    </a:srgbClr>
                  </a:outerShdw>
                </a:effectLst>
                <a:cs typeface="B Titr" panose="00000700000000000000" pitchFamily="2" charset="-78"/>
              </a:rPr>
            </a:br>
            <a:r>
              <a:rPr lang="fa-IR" sz="2400" dirty="0" smtClean="0">
                <a:solidFill>
                  <a:srgbClr val="FF0000"/>
                </a:solidFill>
                <a:effectLst>
                  <a:outerShdw blurRad="38100" dist="38100" dir="2700000" algn="tl">
                    <a:srgbClr val="000000">
                      <a:alpha val="43137"/>
                    </a:srgbClr>
                  </a:outerShdw>
                </a:effectLst>
                <a:cs typeface="B Titr" panose="00000700000000000000" pitchFamily="2" charset="-78"/>
              </a:rPr>
              <a:t>شرکت توزیع نیروی برق استان گلستان</a:t>
            </a:r>
            <a:endParaRPr lang="en-US" sz="4800" dirty="0">
              <a:solidFill>
                <a:srgbClr val="FF000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65244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63" y="192507"/>
            <a:ext cx="11197390" cy="923330"/>
          </a:xfrm>
          <a:prstGeom prst="rect">
            <a:avLst/>
          </a:prstGeom>
          <a:noFill/>
        </p:spPr>
        <p:txBody>
          <a:bodyPr wrap="square" rtlCol="0">
            <a:spAutoFit/>
          </a:bodyPr>
          <a:lstStyle/>
          <a:p>
            <a:pPr algn="r" rtl="1"/>
            <a:r>
              <a:rPr lang="fa-IR" sz="5400" b="1" u="sng" dirty="0" smtClean="0">
                <a:solidFill>
                  <a:schemeClr val="accent5">
                    <a:lumMod val="75000"/>
                  </a:schemeClr>
                </a:solidFill>
                <a:cs typeface="B Nazanin" panose="00000400000000000000" pitchFamily="2" charset="-78"/>
              </a:rPr>
              <a:t>راه پله هایی که به هیچ جا ختم نمی شود</a:t>
            </a:r>
            <a:endParaRPr lang="en-US" sz="5400" b="1" u="sng" dirty="0">
              <a:solidFill>
                <a:schemeClr val="accent5">
                  <a:lumMod val="75000"/>
                </a:schemeClr>
              </a:solidFill>
              <a:cs typeface="B Nazanin" panose="00000400000000000000" pitchFamily="2" charset="-78"/>
            </a:endParaRPr>
          </a:p>
        </p:txBody>
      </p:sp>
      <p:pic>
        <p:nvPicPr>
          <p:cNvPr id="3" name="Picture 2"/>
          <p:cNvPicPr/>
          <p:nvPr/>
        </p:nvPicPr>
        <p:blipFill>
          <a:blip r:embed="rId2"/>
          <a:stretch>
            <a:fillRect/>
          </a:stretch>
        </p:blipFill>
        <p:spPr>
          <a:xfrm>
            <a:off x="3962401" y="1115837"/>
            <a:ext cx="4844716" cy="5742163"/>
          </a:xfrm>
          <a:prstGeom prst="rect">
            <a:avLst/>
          </a:prstGeom>
        </p:spPr>
      </p:pic>
    </p:spTree>
    <p:extLst>
      <p:ext uri="{BB962C8B-B14F-4D97-AF65-F5344CB8AC3E}">
        <p14:creationId xmlns:p14="http://schemas.microsoft.com/office/powerpoint/2010/main" val="142510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224" y="414528"/>
            <a:ext cx="11387328" cy="6181344"/>
          </a:xfrm>
        </p:spPr>
        <p:txBody>
          <a:bodyPr anchor="ctr">
            <a:normAutofit/>
          </a:bodyPr>
          <a:lstStyle/>
          <a:p>
            <a:pPr rtl="1"/>
            <a:r>
              <a:rPr lang="fa-IR" sz="5400" b="1" dirty="0">
                <a:solidFill>
                  <a:schemeClr val="accent5">
                    <a:lumMod val="50000"/>
                  </a:schemeClr>
                </a:solidFill>
                <a:effectLst>
                  <a:outerShdw blurRad="38100" dist="38100" dir="2700000" algn="tl">
                    <a:srgbClr val="000000">
                      <a:alpha val="43137"/>
                    </a:srgbClr>
                  </a:outerShdw>
                </a:effectLst>
                <a:cs typeface="B Yagut" panose="00000400000000000000" pitchFamily="2" charset="-78"/>
              </a:rPr>
              <a:t> شباهت </a:t>
            </a:r>
            <a:r>
              <a:rPr lang="en-US" sz="5400" b="1" dirty="0" smtClean="0">
                <a:solidFill>
                  <a:schemeClr val="accent5">
                    <a:lumMod val="50000"/>
                  </a:schemeClr>
                </a:solidFill>
                <a:effectLst>
                  <a:outerShdw blurRad="38100" dist="38100" dir="2700000" algn="tl">
                    <a:srgbClr val="000000">
                      <a:alpha val="43137"/>
                    </a:srgbClr>
                  </a:outerShdw>
                </a:effectLst>
                <a:cs typeface="B Yagut" panose="00000400000000000000" pitchFamily="2" charset="-78"/>
              </a:rPr>
              <a:t/>
            </a:r>
            <a:br>
              <a:rPr lang="en-US" sz="5400" b="1" dirty="0" smtClean="0">
                <a:solidFill>
                  <a:schemeClr val="accent5">
                    <a:lumMod val="50000"/>
                  </a:schemeClr>
                </a:solidFill>
                <a:effectLst>
                  <a:outerShdw blurRad="38100" dist="38100" dir="2700000" algn="tl">
                    <a:srgbClr val="000000">
                      <a:alpha val="43137"/>
                    </a:srgbClr>
                  </a:outerShdw>
                </a:effectLst>
                <a:cs typeface="B Yagut" panose="00000400000000000000" pitchFamily="2" charset="-78"/>
              </a:rPr>
            </a:br>
            <a:r>
              <a:rPr lang="fa-IR" sz="5400" b="1" dirty="0" smtClean="0">
                <a:solidFill>
                  <a:schemeClr val="accent5">
                    <a:lumMod val="50000"/>
                  </a:schemeClr>
                </a:solidFill>
                <a:effectLst>
                  <a:outerShdw blurRad="38100" dist="38100" dir="2700000" algn="tl">
                    <a:srgbClr val="000000">
                      <a:alpha val="43137"/>
                    </a:srgbClr>
                  </a:outerShdw>
                </a:effectLst>
                <a:cs typeface="B Yagut" panose="00000400000000000000" pitchFamily="2" charset="-78"/>
              </a:rPr>
              <a:t>رویکرد </a:t>
            </a:r>
            <a:r>
              <a:rPr lang="fa-IR" sz="5400" b="1" dirty="0">
                <a:solidFill>
                  <a:schemeClr val="accent5">
                    <a:lumMod val="50000"/>
                  </a:schemeClr>
                </a:solidFill>
                <a:effectLst>
                  <a:outerShdw blurRad="38100" dist="38100" dir="2700000" algn="tl">
                    <a:srgbClr val="000000">
                      <a:alpha val="43137"/>
                    </a:srgbClr>
                  </a:outerShdw>
                </a:effectLst>
                <a:cs typeface="B Yagut" panose="00000400000000000000" pitchFamily="2" charset="-78"/>
              </a:rPr>
              <a:t>ما در </a:t>
            </a:r>
            <a:r>
              <a:rPr lang="fa-IR" sz="5400" b="1" dirty="0">
                <a:solidFill>
                  <a:srgbClr val="FF0000"/>
                </a:solidFill>
                <a:effectLst>
                  <a:outerShdw blurRad="38100" dist="38100" dir="2700000" algn="tl">
                    <a:srgbClr val="000000">
                      <a:alpha val="43137"/>
                    </a:srgbClr>
                  </a:outerShdw>
                </a:effectLst>
                <a:cs typeface="B Yagut" panose="00000400000000000000" pitchFamily="2" charset="-78"/>
              </a:rPr>
              <a:t>توسعه سیستم ها بدون نقشه </a:t>
            </a:r>
            <a:r>
              <a:rPr lang="en-US" sz="5400" b="1" dirty="0" smtClean="0">
                <a:solidFill>
                  <a:schemeClr val="accent5">
                    <a:lumMod val="50000"/>
                  </a:schemeClr>
                </a:solidFill>
                <a:effectLst>
                  <a:outerShdw blurRad="38100" dist="38100" dir="2700000" algn="tl">
                    <a:srgbClr val="000000">
                      <a:alpha val="43137"/>
                    </a:srgbClr>
                  </a:outerShdw>
                </a:effectLst>
                <a:cs typeface="B Yagut" panose="00000400000000000000" pitchFamily="2" charset="-78"/>
              </a:rPr>
              <a:t/>
            </a:r>
            <a:br>
              <a:rPr lang="en-US" sz="5400" b="1" dirty="0" smtClean="0">
                <a:solidFill>
                  <a:schemeClr val="accent5">
                    <a:lumMod val="50000"/>
                  </a:schemeClr>
                </a:solidFill>
                <a:effectLst>
                  <a:outerShdw blurRad="38100" dist="38100" dir="2700000" algn="tl">
                    <a:srgbClr val="000000">
                      <a:alpha val="43137"/>
                    </a:srgbClr>
                  </a:outerShdw>
                </a:effectLst>
                <a:cs typeface="B Yagut" panose="00000400000000000000" pitchFamily="2" charset="-78"/>
              </a:rPr>
            </a:br>
            <a:r>
              <a:rPr lang="fa-IR" sz="5400" b="1" dirty="0" smtClean="0">
                <a:solidFill>
                  <a:schemeClr val="accent5">
                    <a:lumMod val="50000"/>
                  </a:schemeClr>
                </a:solidFill>
                <a:effectLst>
                  <a:outerShdw blurRad="38100" dist="38100" dir="2700000" algn="tl">
                    <a:srgbClr val="000000">
                      <a:alpha val="43137"/>
                    </a:srgbClr>
                  </a:outerShdw>
                </a:effectLst>
                <a:cs typeface="B Yagut" panose="00000400000000000000" pitchFamily="2" charset="-78"/>
              </a:rPr>
              <a:t>و</a:t>
            </a:r>
            <a:r>
              <a:rPr lang="en-US" sz="5400" b="1" dirty="0" smtClean="0">
                <a:solidFill>
                  <a:schemeClr val="accent5">
                    <a:lumMod val="50000"/>
                  </a:schemeClr>
                </a:solidFill>
                <a:effectLst>
                  <a:outerShdw blurRad="38100" dist="38100" dir="2700000" algn="tl">
                    <a:srgbClr val="000000">
                      <a:alpha val="43137"/>
                    </a:srgbClr>
                  </a:outerShdw>
                </a:effectLst>
                <a:cs typeface="B Yagut" panose="00000400000000000000" pitchFamily="2" charset="-78"/>
              </a:rPr>
              <a:t/>
            </a:r>
            <a:br>
              <a:rPr lang="en-US" sz="5400" b="1" dirty="0" smtClean="0">
                <a:solidFill>
                  <a:schemeClr val="accent5">
                    <a:lumMod val="50000"/>
                  </a:schemeClr>
                </a:solidFill>
                <a:effectLst>
                  <a:outerShdw blurRad="38100" dist="38100" dir="2700000" algn="tl">
                    <a:srgbClr val="000000">
                      <a:alpha val="43137"/>
                    </a:srgbClr>
                  </a:outerShdw>
                </a:effectLst>
                <a:cs typeface="B Yagut" panose="00000400000000000000" pitchFamily="2" charset="-78"/>
              </a:rPr>
            </a:br>
            <a:r>
              <a:rPr lang="fa-IR" sz="5400" b="1" dirty="0" smtClean="0">
                <a:solidFill>
                  <a:schemeClr val="accent5">
                    <a:lumMod val="50000"/>
                  </a:schemeClr>
                </a:solidFill>
                <a:effectLst>
                  <a:outerShdw blurRad="38100" dist="38100" dir="2700000" algn="tl">
                    <a:srgbClr val="000000">
                      <a:alpha val="43137"/>
                    </a:srgbClr>
                  </a:outerShdw>
                </a:effectLst>
                <a:cs typeface="B Yagut" panose="00000400000000000000" pitchFamily="2" charset="-78"/>
              </a:rPr>
              <a:t> رویکرد </a:t>
            </a:r>
            <a:r>
              <a:rPr lang="fa-IR" sz="5400" b="1" dirty="0">
                <a:solidFill>
                  <a:schemeClr val="accent5">
                    <a:lumMod val="50000"/>
                  </a:schemeClr>
                </a:solidFill>
                <a:effectLst>
                  <a:outerShdw blurRad="38100" dist="38100" dir="2700000" algn="tl">
                    <a:srgbClr val="000000">
                      <a:alpha val="43137"/>
                    </a:srgbClr>
                  </a:outerShdw>
                </a:effectLst>
                <a:cs typeface="B Yagut" panose="00000400000000000000" pitchFamily="2" charset="-78"/>
              </a:rPr>
              <a:t>توسعه عمارت وینچستر چیست ؟</a:t>
            </a:r>
            <a:endParaRPr lang="en-US" sz="5400" b="1" dirty="0">
              <a:solidFill>
                <a:schemeClr val="accent5">
                  <a:lumMod val="50000"/>
                </a:schemeClr>
              </a:solidFill>
              <a:effectLst>
                <a:outerShdw blurRad="38100" dist="38100" dir="2700000" algn="tl">
                  <a:srgbClr val="000000">
                    <a:alpha val="43137"/>
                  </a:srgbClr>
                </a:outerShdw>
              </a:effectLst>
              <a:cs typeface="B Yagut" panose="00000400000000000000" pitchFamily="2" charset="-78"/>
            </a:endParaRPr>
          </a:p>
        </p:txBody>
      </p:sp>
    </p:spTree>
    <p:extLst>
      <p:ext uri="{BB962C8B-B14F-4D97-AF65-F5344CB8AC3E}">
        <p14:creationId xmlns:p14="http://schemas.microsoft.com/office/powerpoint/2010/main" val="435317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288" y="414528"/>
            <a:ext cx="10875264" cy="5974080"/>
          </a:xfrm>
        </p:spPr>
        <p:txBody>
          <a:bodyPr anchor="ctr"/>
          <a:lstStyle/>
          <a:p>
            <a:pPr rtl="1"/>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عدم </a:t>
            </a:r>
            <a:r>
              <a:rPr lang="fa-IR" b="1" dirty="0">
                <a:solidFill>
                  <a:srgbClr val="FF0000"/>
                </a:solidFill>
                <a:effectLst>
                  <a:outerShdw blurRad="38100" dist="38100" dir="2700000" algn="tl">
                    <a:srgbClr val="000000">
                      <a:alpha val="43137"/>
                    </a:srgbClr>
                  </a:outerShdw>
                </a:effectLst>
                <a:cs typeface="B Yagut" panose="00000400000000000000" pitchFamily="2" charset="-78"/>
              </a:rPr>
              <a:t>وجود </a:t>
            </a:r>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راهبرد:</a:t>
            </a:r>
            <a:r>
              <a:rPr lang="en-US" b="1"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en-US" b="1" dirty="0" smtClean="0">
                <a:solidFill>
                  <a:srgbClr val="FF0000"/>
                </a:solidFill>
                <a:effectLst>
                  <a:outerShdw blurRad="38100" dist="38100" dir="2700000" algn="tl">
                    <a:srgbClr val="000000">
                      <a:alpha val="43137"/>
                    </a:srgbClr>
                  </a:outerShdw>
                </a:effectLst>
                <a:cs typeface="B Yagut" panose="00000400000000000000" pitchFamily="2" charset="-78"/>
              </a:rPr>
            </a:br>
            <a:r>
              <a:rPr lang="en-US" b="1" dirty="0">
                <a:solidFill>
                  <a:srgbClr val="FF0000"/>
                </a:solidFill>
                <a:effectLst>
                  <a:outerShdw blurRad="38100" dist="38100" dir="2700000" algn="tl">
                    <a:srgbClr val="000000">
                      <a:alpha val="43137"/>
                    </a:srgbClr>
                  </a:outerShdw>
                </a:effectLst>
                <a:cs typeface="B Yagut" panose="00000400000000000000" pitchFamily="2" charset="-78"/>
              </a:rPr>
              <a:t/>
            </a:r>
            <a:br>
              <a:rPr lang="en-US" b="1" dirty="0">
                <a:solidFill>
                  <a:srgbClr val="FF0000"/>
                </a:solidFill>
                <a:effectLst>
                  <a:outerShdw blurRad="38100" dist="38100" dir="2700000" algn="tl">
                    <a:srgbClr val="000000">
                      <a:alpha val="43137"/>
                    </a:srgbClr>
                  </a:outerShdw>
                </a:effectLst>
                <a:cs typeface="B Yagut" panose="00000400000000000000" pitchFamily="2" charset="-78"/>
              </a:rPr>
            </a:br>
            <a:r>
              <a:rPr lang="fa-IR" b="1" dirty="0" smtClean="0">
                <a:effectLst>
                  <a:outerShdw blurRad="38100" dist="38100" dir="2700000" algn="tl">
                    <a:srgbClr val="000000">
                      <a:alpha val="43137"/>
                    </a:srgbClr>
                  </a:outerShdw>
                </a:effectLst>
                <a:cs typeface="B Yagut" panose="00000400000000000000" pitchFamily="2" charset="-78"/>
              </a:rPr>
              <a:t>این </a:t>
            </a:r>
            <a:r>
              <a:rPr lang="fa-IR" b="1" dirty="0">
                <a:effectLst>
                  <a:outerShdw blurRad="38100" dist="38100" dir="2700000" algn="tl">
                    <a:srgbClr val="000000">
                      <a:alpha val="43137"/>
                    </a:srgbClr>
                  </a:outerShdw>
                </a:effectLst>
                <a:cs typeface="B Yagut" panose="00000400000000000000" pitchFamily="2" charset="-78"/>
              </a:rPr>
              <a:t>عمارت بدون هیچ هدفی و صرفاً جهت طولانی شدن </a:t>
            </a:r>
            <a:r>
              <a:rPr lang="fa-IR" b="1" dirty="0" smtClean="0">
                <a:effectLst>
                  <a:outerShdw blurRad="38100" dist="38100" dir="2700000" algn="tl">
                    <a:srgbClr val="000000">
                      <a:alpha val="43137"/>
                    </a:srgbClr>
                  </a:outerShdw>
                </a:effectLst>
                <a:cs typeface="B Yagut" panose="00000400000000000000" pitchFamily="2" charset="-78"/>
              </a:rPr>
              <a:t>عمرمالک ساخته شده است</a:t>
            </a:r>
            <a:endParaRPr lang="en-US" dirty="0">
              <a:cs typeface="B Yagut" panose="00000400000000000000" pitchFamily="2" charset="-78"/>
            </a:endParaRPr>
          </a:p>
        </p:txBody>
      </p:sp>
    </p:spTree>
    <p:extLst>
      <p:ext uri="{BB962C8B-B14F-4D97-AF65-F5344CB8AC3E}">
        <p14:creationId xmlns:p14="http://schemas.microsoft.com/office/powerpoint/2010/main" val="174913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288" y="414528"/>
            <a:ext cx="10875264" cy="5974080"/>
          </a:xfrm>
        </p:spPr>
        <p:txBody>
          <a:bodyPr anchor="ctr"/>
          <a:lstStyle/>
          <a:p>
            <a:pPr rtl="1"/>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ساخت </a:t>
            </a:r>
            <a:r>
              <a:rPr lang="fa-IR" b="1" dirty="0">
                <a:solidFill>
                  <a:srgbClr val="FF0000"/>
                </a:solidFill>
                <a:effectLst>
                  <a:outerShdw blurRad="38100" dist="38100" dir="2700000" algn="tl">
                    <a:srgbClr val="000000">
                      <a:alpha val="43137"/>
                    </a:srgbClr>
                  </a:outerShdw>
                </a:effectLst>
                <a:cs typeface="B Yagut" panose="00000400000000000000" pitchFamily="2" charset="-78"/>
              </a:rPr>
              <a:t>و توسعه بدون وجود نقشه </a:t>
            </a:r>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فنی:</a:t>
            </a:r>
            <a:r>
              <a:rPr lang="en-US" b="1"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en-US" b="1" dirty="0" smtClean="0">
                <a:solidFill>
                  <a:srgbClr val="FF0000"/>
                </a:solidFill>
                <a:effectLst>
                  <a:outerShdw blurRad="38100" dist="38100" dir="2700000" algn="tl">
                    <a:srgbClr val="000000">
                      <a:alpha val="43137"/>
                    </a:srgbClr>
                  </a:outerShdw>
                </a:effectLst>
                <a:cs typeface="B Yagut" panose="00000400000000000000" pitchFamily="2" charset="-78"/>
              </a:rPr>
            </a:br>
            <a:r>
              <a:rPr lang="en-US" b="1" dirty="0">
                <a:solidFill>
                  <a:srgbClr val="FF0000"/>
                </a:solidFill>
                <a:effectLst>
                  <a:outerShdw blurRad="38100" dist="38100" dir="2700000" algn="tl">
                    <a:srgbClr val="000000">
                      <a:alpha val="43137"/>
                    </a:srgbClr>
                  </a:outerShdw>
                </a:effectLst>
                <a:cs typeface="B Yagut" panose="00000400000000000000" pitchFamily="2" charset="-78"/>
              </a:rPr>
              <a:t/>
            </a:r>
            <a:br>
              <a:rPr lang="en-US" b="1" dirty="0">
                <a:solidFill>
                  <a:srgbClr val="FF0000"/>
                </a:solidFill>
                <a:effectLst>
                  <a:outerShdw blurRad="38100" dist="38100" dir="2700000" algn="tl">
                    <a:srgbClr val="000000">
                      <a:alpha val="43137"/>
                    </a:srgbClr>
                  </a:outerShdw>
                </a:effectLst>
                <a:cs typeface="B Yagut" panose="00000400000000000000" pitchFamily="2" charset="-78"/>
              </a:rPr>
            </a:br>
            <a:r>
              <a:rPr lang="fa-IR" b="1" dirty="0" smtClean="0">
                <a:effectLst>
                  <a:outerShdw blurRad="38100" dist="38100" dir="2700000" algn="tl">
                    <a:srgbClr val="000000">
                      <a:alpha val="43137"/>
                    </a:srgbClr>
                  </a:outerShdw>
                </a:effectLst>
                <a:cs typeface="B Yagut" panose="00000400000000000000" pitchFamily="2" charset="-78"/>
              </a:rPr>
              <a:t>این </a:t>
            </a:r>
            <a:r>
              <a:rPr lang="fa-IR" b="1" dirty="0">
                <a:effectLst>
                  <a:outerShdw blurRad="38100" dist="38100" dir="2700000" algn="tl">
                    <a:srgbClr val="000000">
                      <a:alpha val="43137"/>
                    </a:srgbClr>
                  </a:outerShdw>
                </a:effectLst>
                <a:cs typeface="B Yagut" panose="00000400000000000000" pitchFamily="2" charset="-78"/>
              </a:rPr>
              <a:t>عمارت بدون هیچ </a:t>
            </a:r>
            <a:r>
              <a:rPr lang="fa-IR" b="1" dirty="0" smtClean="0">
                <a:effectLst>
                  <a:outerShdw blurRad="38100" dist="38100" dir="2700000" algn="tl">
                    <a:srgbClr val="000000">
                      <a:alpha val="43137"/>
                    </a:srgbClr>
                  </a:outerShdw>
                </a:effectLst>
                <a:cs typeface="B Yagut" panose="00000400000000000000" pitchFamily="2" charset="-78"/>
              </a:rPr>
              <a:t>طرح و نقشه ای ساخته شده است</a:t>
            </a:r>
            <a:endParaRPr lang="en-US" dirty="0">
              <a:cs typeface="B Yagut" panose="00000400000000000000" pitchFamily="2" charset="-78"/>
            </a:endParaRPr>
          </a:p>
        </p:txBody>
      </p:sp>
    </p:spTree>
    <p:extLst>
      <p:ext uri="{BB962C8B-B14F-4D97-AF65-F5344CB8AC3E}">
        <p14:creationId xmlns:p14="http://schemas.microsoft.com/office/powerpoint/2010/main" val="3057642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288" y="414528"/>
            <a:ext cx="10875264" cy="5974080"/>
          </a:xfrm>
        </p:spPr>
        <p:txBody>
          <a:bodyPr anchor="ctr">
            <a:normAutofit/>
          </a:bodyPr>
          <a:lstStyle/>
          <a:p>
            <a:pPr rtl="1"/>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عدم </a:t>
            </a:r>
            <a:r>
              <a:rPr lang="fa-IR" b="1" dirty="0">
                <a:solidFill>
                  <a:srgbClr val="FF0000"/>
                </a:solidFill>
                <a:effectLst>
                  <a:outerShdw blurRad="38100" dist="38100" dir="2700000" algn="tl">
                    <a:srgbClr val="000000">
                      <a:alpha val="43137"/>
                    </a:srgbClr>
                  </a:outerShdw>
                </a:effectLst>
                <a:cs typeface="B Yagut" panose="00000400000000000000" pitchFamily="2" charset="-78"/>
              </a:rPr>
              <a:t>توجه به نیازمندی ها: </a:t>
            </a:r>
            <a:r>
              <a:rPr lang="fa-IR" dirty="0" smtClean="0"/>
              <a:t/>
            </a:r>
            <a:br>
              <a:rPr lang="fa-IR" dirty="0" smtClean="0"/>
            </a:br>
            <a:r>
              <a:rPr lang="fa-IR" dirty="0" smtClean="0"/>
              <a:t/>
            </a:r>
            <a:br>
              <a:rPr lang="fa-IR" dirty="0" smtClean="0"/>
            </a:br>
            <a:r>
              <a:rPr lang="fa-IR" b="1" dirty="0" smtClean="0">
                <a:effectLst>
                  <a:outerShdw blurRad="38100" dist="38100" dir="2700000" algn="tl">
                    <a:srgbClr val="000000">
                      <a:alpha val="43137"/>
                    </a:srgbClr>
                  </a:outerShdw>
                </a:effectLst>
                <a:cs typeface="B Yagut" panose="00000400000000000000" pitchFamily="2" charset="-78"/>
              </a:rPr>
              <a:t>در </a:t>
            </a:r>
            <a:r>
              <a:rPr lang="fa-IR" b="1" dirty="0">
                <a:effectLst>
                  <a:outerShdw blurRad="38100" dist="38100" dir="2700000" algn="tl">
                    <a:srgbClr val="000000">
                      <a:alpha val="43137"/>
                    </a:srgbClr>
                  </a:outerShdw>
                </a:effectLst>
                <a:cs typeface="B Yagut" panose="00000400000000000000" pitchFamily="2" charset="-78"/>
              </a:rPr>
              <a:t>ساخت درها و پنجره ها ، راه پله ها به نیازمندی هیچ توجهی نشده است.</a:t>
            </a:r>
            <a:r>
              <a:rPr lang="en-US" dirty="0"/>
              <a:t/>
            </a:r>
            <a:br>
              <a:rPr lang="en-US" dirty="0"/>
            </a:br>
            <a:endParaRPr lang="en-US" dirty="0">
              <a:cs typeface="B Yagut" panose="00000400000000000000" pitchFamily="2" charset="-78"/>
            </a:endParaRPr>
          </a:p>
        </p:txBody>
      </p:sp>
    </p:spTree>
    <p:extLst>
      <p:ext uri="{BB962C8B-B14F-4D97-AF65-F5344CB8AC3E}">
        <p14:creationId xmlns:p14="http://schemas.microsoft.com/office/powerpoint/2010/main" val="2209574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288" y="414528"/>
            <a:ext cx="10875264" cy="5974080"/>
          </a:xfrm>
        </p:spPr>
        <p:txBody>
          <a:bodyPr anchor="ctr"/>
          <a:lstStyle/>
          <a:p>
            <a:pPr rtl="1"/>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زمان نامعقول:</a:t>
            </a:r>
            <a:r>
              <a:rPr lang="en-US" b="1"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en-US" b="1" dirty="0" smtClean="0">
                <a:solidFill>
                  <a:srgbClr val="FF0000"/>
                </a:solidFill>
                <a:effectLst>
                  <a:outerShdw blurRad="38100" dist="38100" dir="2700000" algn="tl">
                    <a:srgbClr val="000000">
                      <a:alpha val="43137"/>
                    </a:srgbClr>
                  </a:outerShdw>
                </a:effectLst>
                <a:cs typeface="B Yagut" panose="00000400000000000000" pitchFamily="2" charset="-78"/>
              </a:rPr>
            </a:br>
            <a:r>
              <a:rPr lang="en-US" b="1" dirty="0">
                <a:solidFill>
                  <a:srgbClr val="FF0000"/>
                </a:solidFill>
                <a:effectLst>
                  <a:outerShdw blurRad="38100" dist="38100" dir="2700000" algn="tl">
                    <a:srgbClr val="000000">
                      <a:alpha val="43137"/>
                    </a:srgbClr>
                  </a:outerShdw>
                </a:effectLst>
                <a:cs typeface="B Yagut" panose="00000400000000000000" pitchFamily="2" charset="-78"/>
              </a:rPr>
              <a:t/>
            </a:r>
            <a:br>
              <a:rPr lang="en-US" b="1" dirty="0">
                <a:solidFill>
                  <a:srgbClr val="FF0000"/>
                </a:solidFill>
                <a:effectLst>
                  <a:outerShdw blurRad="38100" dist="38100" dir="2700000" algn="tl">
                    <a:srgbClr val="000000">
                      <a:alpha val="43137"/>
                    </a:srgbClr>
                  </a:outerShdw>
                </a:effectLst>
                <a:cs typeface="B Yagut" panose="00000400000000000000" pitchFamily="2" charset="-78"/>
              </a:rPr>
            </a:br>
            <a:r>
              <a:rPr lang="fa-IR" b="1" dirty="0" smtClean="0">
                <a:effectLst>
                  <a:outerShdw blurRad="38100" dist="38100" dir="2700000" algn="tl">
                    <a:srgbClr val="000000">
                      <a:alpha val="43137"/>
                    </a:srgbClr>
                  </a:outerShdw>
                </a:effectLst>
                <a:cs typeface="B Yagut" panose="00000400000000000000" pitchFamily="2" charset="-78"/>
              </a:rPr>
              <a:t>38 سال</a:t>
            </a:r>
            <a:endParaRPr lang="en-US" dirty="0">
              <a:cs typeface="B Yagut" panose="00000400000000000000" pitchFamily="2" charset="-78"/>
            </a:endParaRPr>
          </a:p>
        </p:txBody>
      </p:sp>
    </p:spTree>
    <p:extLst>
      <p:ext uri="{BB962C8B-B14F-4D97-AF65-F5344CB8AC3E}">
        <p14:creationId xmlns:p14="http://schemas.microsoft.com/office/powerpoint/2010/main" val="1843763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288" y="414528"/>
            <a:ext cx="10875264" cy="5974080"/>
          </a:xfrm>
        </p:spPr>
        <p:txBody>
          <a:bodyPr anchor="ctr"/>
          <a:lstStyle/>
          <a:p>
            <a:pPr rtl="1"/>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هزینه نامعقول:</a:t>
            </a:r>
            <a:r>
              <a:rPr lang="en-US" b="1"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en-US" b="1" dirty="0" smtClean="0">
                <a:solidFill>
                  <a:srgbClr val="FF0000"/>
                </a:solidFill>
                <a:effectLst>
                  <a:outerShdw blurRad="38100" dist="38100" dir="2700000" algn="tl">
                    <a:srgbClr val="000000">
                      <a:alpha val="43137"/>
                    </a:srgbClr>
                  </a:outerShdw>
                </a:effectLst>
                <a:cs typeface="B Yagut" panose="00000400000000000000" pitchFamily="2" charset="-78"/>
              </a:rPr>
            </a:br>
            <a:r>
              <a:rPr lang="en-US" b="1" dirty="0">
                <a:solidFill>
                  <a:srgbClr val="FF0000"/>
                </a:solidFill>
                <a:effectLst>
                  <a:outerShdw blurRad="38100" dist="38100" dir="2700000" algn="tl">
                    <a:srgbClr val="000000">
                      <a:alpha val="43137"/>
                    </a:srgbClr>
                  </a:outerShdw>
                </a:effectLst>
                <a:cs typeface="B Yagut" panose="00000400000000000000" pitchFamily="2" charset="-78"/>
              </a:rPr>
              <a:t/>
            </a:r>
            <a:br>
              <a:rPr lang="en-US" b="1" dirty="0">
                <a:solidFill>
                  <a:srgbClr val="FF0000"/>
                </a:solidFill>
                <a:effectLst>
                  <a:outerShdw blurRad="38100" dist="38100" dir="2700000" algn="tl">
                    <a:srgbClr val="000000">
                      <a:alpha val="43137"/>
                    </a:srgbClr>
                  </a:outerShdw>
                </a:effectLst>
                <a:cs typeface="B Yagut" panose="00000400000000000000" pitchFamily="2" charset="-78"/>
              </a:rPr>
            </a:br>
            <a:r>
              <a:rPr lang="fa-IR" b="1" dirty="0" smtClean="0">
                <a:effectLst>
                  <a:outerShdw blurRad="38100" dist="38100" dir="2700000" algn="tl">
                    <a:srgbClr val="000000">
                      <a:alpha val="43137"/>
                    </a:srgbClr>
                  </a:outerShdw>
                </a:effectLst>
                <a:cs typeface="B Yagut" panose="00000400000000000000" pitchFamily="2" charset="-78"/>
              </a:rPr>
              <a:t>5/5 میلیون دلار</a:t>
            </a:r>
            <a:endParaRPr lang="en-US" dirty="0">
              <a:cs typeface="B Yagut" panose="00000400000000000000" pitchFamily="2" charset="-78"/>
            </a:endParaRPr>
          </a:p>
        </p:txBody>
      </p:sp>
    </p:spTree>
    <p:extLst>
      <p:ext uri="{BB962C8B-B14F-4D97-AF65-F5344CB8AC3E}">
        <p14:creationId xmlns:p14="http://schemas.microsoft.com/office/powerpoint/2010/main" val="248636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288" y="414528"/>
            <a:ext cx="10875264" cy="5974080"/>
          </a:xfrm>
        </p:spPr>
        <p:txBody>
          <a:bodyPr anchor="ctr">
            <a:normAutofit/>
          </a:bodyPr>
          <a:lstStyle/>
          <a:p>
            <a:pPr rtl="1"/>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حضور </a:t>
            </a:r>
            <a:r>
              <a:rPr lang="fa-IR" b="1" dirty="0">
                <a:solidFill>
                  <a:srgbClr val="FF0000"/>
                </a:solidFill>
                <a:effectLst>
                  <a:outerShdw blurRad="38100" dist="38100" dir="2700000" algn="tl">
                    <a:srgbClr val="000000">
                      <a:alpha val="43137"/>
                    </a:srgbClr>
                  </a:outerShdw>
                </a:effectLst>
                <a:cs typeface="B Yagut" panose="00000400000000000000" pitchFamily="2" charset="-78"/>
              </a:rPr>
              <a:t>نسل های مختلف از سبک ها و سیستم ها:</a:t>
            </a:r>
            <a:r>
              <a:rPr lang="fa-IR" dirty="0" smtClean="0"/>
              <a:t/>
            </a:r>
            <a:br>
              <a:rPr lang="fa-IR" dirty="0" smtClean="0"/>
            </a:br>
            <a:r>
              <a:rPr lang="fa-IR" dirty="0" smtClean="0"/>
              <a:t> </a:t>
            </a:r>
            <a:r>
              <a:rPr lang="fa-IR" b="1" dirty="0">
                <a:effectLst>
                  <a:outerShdw blurRad="38100" dist="38100" dir="2700000" algn="tl">
                    <a:srgbClr val="000000">
                      <a:alpha val="43137"/>
                    </a:srgbClr>
                  </a:outerShdw>
                </a:effectLst>
                <a:cs typeface="B Yagut" panose="00000400000000000000" pitchFamily="2" charset="-78"/>
              </a:rPr>
              <a:t>مثلاً سه مدل سیستم گرمایش ، یا 3 عدد آسانسور برای یک ساختمان 2 </a:t>
            </a:r>
            <a:r>
              <a:rPr lang="fa-IR" b="1" dirty="0" smtClean="0">
                <a:effectLst>
                  <a:outerShdw blurRad="38100" dist="38100" dir="2700000" algn="tl">
                    <a:srgbClr val="000000">
                      <a:alpha val="43137"/>
                    </a:srgbClr>
                  </a:outerShdw>
                </a:effectLst>
                <a:cs typeface="B Yagut" panose="00000400000000000000" pitchFamily="2" charset="-78"/>
              </a:rPr>
              <a:t>طبقه</a:t>
            </a:r>
            <a:endParaRPr lang="en-US" dirty="0">
              <a:cs typeface="B Yagut" panose="00000400000000000000" pitchFamily="2" charset="-78"/>
            </a:endParaRPr>
          </a:p>
        </p:txBody>
      </p:sp>
    </p:spTree>
    <p:extLst>
      <p:ext uri="{BB962C8B-B14F-4D97-AF65-F5344CB8AC3E}">
        <p14:creationId xmlns:p14="http://schemas.microsoft.com/office/powerpoint/2010/main" val="2220379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288" y="414528"/>
            <a:ext cx="10875264" cy="5974080"/>
          </a:xfrm>
        </p:spPr>
        <p:txBody>
          <a:bodyPr anchor="ctr">
            <a:normAutofit/>
          </a:bodyPr>
          <a:lstStyle/>
          <a:p>
            <a:pPr rtl="1"/>
            <a:r>
              <a:rPr lang="fa-IR" b="1" dirty="0">
                <a:solidFill>
                  <a:srgbClr val="FF0000"/>
                </a:solidFill>
                <a:effectLst>
                  <a:outerShdw blurRad="38100" dist="38100" dir="2700000" algn="tl">
                    <a:srgbClr val="000000">
                      <a:alpha val="43137"/>
                    </a:srgbClr>
                  </a:outerShdw>
                </a:effectLst>
                <a:cs typeface="B Yagut" panose="00000400000000000000" pitchFamily="2" charset="-78"/>
              </a:rPr>
              <a:t>غیرقابل توسعه: </a:t>
            </a:r>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br>
            <a:r>
              <a:rPr lang="fa-IR" dirty="0" smtClean="0"/>
              <a:t/>
            </a:r>
            <a:br>
              <a:rPr lang="fa-IR" dirty="0" smtClean="0"/>
            </a:br>
            <a:r>
              <a:rPr lang="fa-IR" b="1" dirty="0">
                <a:effectLst>
                  <a:outerShdw blurRad="38100" dist="38100" dir="2700000" algn="tl">
                    <a:srgbClr val="000000">
                      <a:alpha val="43137"/>
                    </a:srgbClr>
                  </a:outerShdw>
                </a:effectLst>
                <a:cs typeface="B Yagut" panose="00000400000000000000" pitchFamily="2" charset="-78"/>
              </a:rPr>
              <a:t>برخی از قسمت های آن دیگر قابل توسعه نیست و فقط با تخریب توسعه مقدور خواهد بود</a:t>
            </a:r>
            <a:r>
              <a:rPr lang="en-US" dirty="0"/>
              <a:t/>
            </a:r>
            <a:br>
              <a:rPr lang="en-US" dirty="0"/>
            </a:br>
            <a:endParaRPr lang="en-US" dirty="0">
              <a:cs typeface="B Yagut" panose="00000400000000000000" pitchFamily="2" charset="-78"/>
            </a:endParaRPr>
          </a:p>
        </p:txBody>
      </p:sp>
    </p:spTree>
    <p:extLst>
      <p:ext uri="{BB962C8B-B14F-4D97-AF65-F5344CB8AC3E}">
        <p14:creationId xmlns:p14="http://schemas.microsoft.com/office/powerpoint/2010/main" val="3924972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288" y="414528"/>
            <a:ext cx="10875264" cy="5974080"/>
          </a:xfrm>
        </p:spPr>
        <p:txBody>
          <a:bodyPr anchor="ctr">
            <a:normAutofit/>
          </a:bodyPr>
          <a:lstStyle/>
          <a:p>
            <a:pPr rtl="1"/>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پیچیدگی بسیار زیاد: </a:t>
            </a:r>
            <a:b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br>
            <a: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fa-IR" b="1" dirty="0" smtClean="0">
                <a:solidFill>
                  <a:srgbClr val="FF0000"/>
                </a:solidFill>
                <a:effectLst>
                  <a:outerShdw blurRad="38100" dist="38100" dir="2700000" algn="tl">
                    <a:srgbClr val="000000">
                      <a:alpha val="43137"/>
                    </a:srgbClr>
                  </a:outerShdw>
                </a:effectLst>
                <a:cs typeface="B Yagut" panose="00000400000000000000" pitchFamily="2" charset="-78"/>
              </a:rPr>
            </a:br>
            <a:r>
              <a:rPr lang="fa-IR" b="1" dirty="0">
                <a:effectLst>
                  <a:outerShdw blurRad="38100" dist="38100" dir="2700000" algn="tl">
                    <a:srgbClr val="000000">
                      <a:alpha val="43137"/>
                    </a:srgbClr>
                  </a:outerShdw>
                </a:effectLst>
                <a:cs typeface="B Yagut" panose="00000400000000000000" pitchFamily="2" charset="-78"/>
              </a:rPr>
              <a:t>به طوری که به حضور یک راهنمای محلی به راحتی در آن گم خواهید شد</a:t>
            </a:r>
            <a:r>
              <a:rPr lang="fa-IR" b="1" dirty="0" smtClean="0">
                <a:effectLst>
                  <a:outerShdw blurRad="38100" dist="38100" dir="2700000" algn="tl">
                    <a:srgbClr val="000000">
                      <a:alpha val="43137"/>
                    </a:srgbClr>
                  </a:outerShdw>
                </a:effectLst>
                <a:cs typeface="B Yagut" panose="00000400000000000000" pitchFamily="2" charset="-78"/>
              </a:rPr>
              <a:t>.</a:t>
            </a:r>
            <a:endParaRPr lang="en-US" dirty="0">
              <a:cs typeface="B Yagut" panose="00000400000000000000" pitchFamily="2" charset="-78"/>
            </a:endParaRPr>
          </a:p>
        </p:txBody>
      </p:sp>
    </p:spTree>
    <p:extLst>
      <p:ext uri="{BB962C8B-B14F-4D97-AF65-F5344CB8AC3E}">
        <p14:creationId xmlns:p14="http://schemas.microsoft.com/office/powerpoint/2010/main" val="826786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مفهوم معماري سازماني (</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Enterprise Architecture</a:t>
            </a: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معماري سازماني </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(EA)</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مجموعه‌اي است به‌هم‌پيوسته از مدل‌هاي توصيف‌كننده جنبه‌هاي مختلف يك سازمان، كه نحوه استفاده از فناوري اطلاعات را در راستاي رسيدن به اهداف سازماني بيان مي‌كند.</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به تعبیری دیگر معماری سازمانی در بردارنده وضعیت موجود (چه هستیم ) ، رویکرد آینده (چه باشیم) و برنامه انتقال به آینده مطلوب است. همانند نقشه یک ساختمان ، که طرح کلی را از دیدگاه های مختلف اتاق ها ، راهروها، تاسیسات ، برق کشی و ... نشان می دهد، معماری سازمان هم یک نقشه از سازمان از دیدگاه های مختلف ارائه می کند. در معماری سازمانی لایه های کسب و کار (فرایندهای سازمانی )  ، داده ها ، نرم افزارهای سازمان و  زیرساخت های فناوری اطلاعات مورد بررسی قرار گرفته و وضعیت موجود و مطلوب آنها شناسایی می گردد.</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000" dirty="0">
              <a:cs typeface="B Nazanin" panose="00000400000000000000" pitchFamily="2" charset="-78"/>
            </a:endParaRPr>
          </a:p>
        </p:txBody>
      </p:sp>
      <p:pic>
        <p:nvPicPr>
          <p:cNvPr id="3" name="Picture 2"/>
          <p:cNvPicPr/>
          <p:nvPr/>
        </p:nvPicPr>
        <p:blipFill>
          <a:blip r:embed="rId2"/>
          <a:stretch>
            <a:fillRect/>
          </a:stretch>
        </p:blipFill>
        <p:spPr>
          <a:xfrm>
            <a:off x="3789304" y="3174423"/>
            <a:ext cx="4413885" cy="2903220"/>
          </a:xfrm>
          <a:prstGeom prst="rect">
            <a:avLst/>
          </a:prstGeom>
        </p:spPr>
      </p:pic>
    </p:spTree>
    <p:extLst>
      <p:ext uri="{BB962C8B-B14F-4D97-AF65-F5344CB8AC3E}">
        <p14:creationId xmlns:p14="http://schemas.microsoft.com/office/powerpoint/2010/main" val="205129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28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نقش معماری سازمانی در تحول سازمانی</a:t>
            </a:r>
            <a:r>
              <a:rPr lang="en-US" sz="28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28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en-US" sz="28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28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طرح های تحول سازمانی در غیاب معماری سازمانی</a:t>
            </a:r>
            <a:r>
              <a:rPr lang="en-US"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endParaRPr lang="en-US" sz="2000" dirty="0">
              <a:cs typeface="B Nazanin" panose="00000400000000000000" pitchFamily="2" charset="-78"/>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181349" y="1780539"/>
            <a:ext cx="7001741" cy="4196311"/>
          </a:xfrm>
          <a:prstGeom prst="rect">
            <a:avLst/>
          </a:prstGeom>
        </p:spPr>
      </p:pic>
    </p:spTree>
    <p:extLst>
      <p:ext uri="{BB962C8B-B14F-4D97-AF65-F5344CB8AC3E}">
        <p14:creationId xmlns:p14="http://schemas.microsoft.com/office/powerpoint/2010/main" val="2779766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28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نقش معماری سازمانی در تحول سازمانی</a:t>
            </a:r>
            <a:r>
              <a:rPr lang="en-US" sz="28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28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en-US" sz="28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28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طرح های تحول سازمانی بر مبنای معماری سازمانی</a:t>
            </a:r>
            <a:r>
              <a:rPr lang="en-US"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en-US"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endParaRPr lang="en-US" sz="2000" dirty="0">
              <a:cs typeface="B Nazanin" panose="00000400000000000000" pitchFamily="2" charset="-78"/>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16275" y="1978342"/>
            <a:ext cx="5759450" cy="2901315"/>
          </a:xfrm>
          <a:prstGeom prst="rect">
            <a:avLst/>
          </a:prstGeom>
        </p:spPr>
      </p:pic>
    </p:spTree>
    <p:extLst>
      <p:ext uri="{BB962C8B-B14F-4D97-AF65-F5344CB8AC3E}">
        <p14:creationId xmlns:p14="http://schemas.microsoft.com/office/powerpoint/2010/main" val="218739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fontScale="90000"/>
          </a:bodyPr>
          <a:lstStyle/>
          <a:p>
            <a:pPr algn="r" rtl="1">
              <a:lnSpc>
                <a:spcPct val="107000"/>
              </a:lnSpc>
              <a:spcBef>
                <a:spcPts val="1200"/>
              </a:spcBef>
              <a:spcAft>
                <a:spcPts val="0"/>
              </a:spcAft>
            </a:pPr>
            <a:r>
              <a:rPr lang="fa-IR" sz="40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نقش برنامه استراتژیک و معماری سازمانی در ایجاد تحول در سازمان ها</a:t>
            </a:r>
            <a:r>
              <a:rPr lang="en-US" sz="40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40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در رويكرد تكنولوژيك، اغلب سازمان ها به دنبال افزايش كارايي و بهره وري از طريق استقرار سيستمهاي اطلاعاتي هستند ،  اما به دليل عدم توجه به استراتژي هاي كلان سازمان ها این رویکرد منجر به توسعه سيستمهاي جزيره اي مي شود. اين رويکرد، صرفا بدنبال افزايش كارايي و بهره وري در سطح يك واحد يا زير مجموعه هاي از سازمان است . مشکلات اصلی این رویکرد عبارتند از :</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سهم ناچیز اين برنامه ها در برنامه استراتژيك سازمان ها </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عدم يكپارچگي ميان استراتژي هاي كلان سازمان با استراتژي هاي فناوري اطلاعات (وحتي فقدان استراتژي در حوزه </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IT</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پراكندگي و بازگشت اندك سرمايه در حوزه </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IT</a:t>
            </a:r>
            <a:r>
              <a:rPr lang="en-US" sz="2800" b="1" dirty="0" smtClean="0">
                <a:effectLst/>
                <a:latin typeface="B Mitra" panose="00000400000000000000" pitchFamily="2" charset="-78"/>
                <a:ea typeface="Calibri" panose="020F0502020204030204" pitchFamily="34" charset="0"/>
                <a:cs typeface="B Mitra" panose="00000400000000000000" pitchFamily="2" charset="-78"/>
              </a:rPr>
              <a:t> </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2000" dirty="0" err="1" smtClean="0">
                <a:effectLst/>
                <a:latin typeface="Times New Roman" panose="02020603050405020304" pitchFamily="18" charset="0"/>
                <a:ea typeface="Calibri" panose="020F0502020204030204" pitchFamily="34" charset="0"/>
                <a:cs typeface="B Mitra" panose="00000400000000000000" pitchFamily="2" charset="-78"/>
              </a:rPr>
              <a:t>InformationTechnology</a:t>
            </a:r>
            <a:r>
              <a:rPr lang="en-US" sz="2000" dirty="0" smtClean="0">
                <a:effectLst/>
                <a:latin typeface="Times New Roman" panose="02020603050405020304" pitchFamily="18" charset="0"/>
                <a:ea typeface="Calibri" panose="020F0502020204030204" pitchFamily="34" charset="0"/>
                <a:cs typeface="B Mitra" panose="00000400000000000000" pitchFamily="2" charset="-78"/>
              </a:rPr>
              <a:t/>
            </a:r>
            <a:br>
              <a:rPr lang="en-US" sz="2000" dirty="0" smtClean="0">
                <a:effectLst/>
                <a:latin typeface="Times New Roman" panose="02020603050405020304" pitchFamily="18" charset="0"/>
                <a:ea typeface="Calibri" panose="020F0502020204030204" pitchFamily="34" charset="0"/>
                <a:cs typeface="B Mitra" panose="00000400000000000000" pitchFamily="2" charset="-78"/>
              </a:rPr>
            </a:br>
            <a:r>
              <a:rPr lang="en-US"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en-US"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endParaRPr lang="en-US" sz="2000" dirty="0">
              <a:cs typeface="B Nazanin" panose="00000400000000000000" pitchFamily="2" charset="-78"/>
            </a:endParaRPr>
          </a:p>
        </p:txBody>
      </p:sp>
    </p:spTree>
    <p:extLst>
      <p:ext uri="{BB962C8B-B14F-4D97-AF65-F5344CB8AC3E}">
        <p14:creationId xmlns:p14="http://schemas.microsoft.com/office/powerpoint/2010/main" val="172803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fontScale="90000"/>
          </a:bodyPr>
          <a:lstStyle/>
          <a:p>
            <a:pPr algn="r" rtl="1">
              <a:lnSpc>
                <a:spcPct val="107000"/>
              </a:lnSpc>
              <a:spcBef>
                <a:spcPts val="1200"/>
              </a:spcBef>
              <a:spcAft>
                <a:spcPts val="0"/>
              </a:spcAft>
            </a:pPr>
            <a:r>
              <a:rPr lang="fa-IR"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مزایای معماری سازمانی</a:t>
            </a:r>
            <a:r>
              <a:rPr lang="en-US"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4000" b="1" dirty="0" smtClean="0">
                <a:effectLst/>
                <a:latin typeface="Calibri" panose="020F0502020204030204" pitchFamily="34" charset="0"/>
                <a:ea typeface="Calibri" panose="020F0502020204030204" pitchFamily="34" charset="0"/>
                <a:cs typeface="B Mitra" panose="00000400000000000000" pitchFamily="2" charset="-78"/>
              </a:rPr>
              <a:t>فراهم سازی انعطاف پذیری لازم در برابر تغییرات محیطی</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
            </a:r>
            <a:br>
              <a:rPr lang="en-US" sz="4000" b="1" dirty="0" smtClean="0">
                <a:effectLst/>
                <a:latin typeface="Calibri" panose="020F0502020204030204" pitchFamily="34" charset="0"/>
                <a:ea typeface="Calibri" panose="020F0502020204030204" pitchFamily="34" charset="0"/>
                <a:cs typeface="B Mitra" panose="00000400000000000000" pitchFamily="2" charset="-78"/>
              </a:rPr>
            </a:br>
            <a:r>
              <a:rPr lang="fa-IR" sz="4000" b="1" dirty="0" smtClean="0">
                <a:effectLst/>
                <a:latin typeface="Calibri" panose="020F0502020204030204" pitchFamily="34" charset="0"/>
                <a:ea typeface="Calibri" panose="020F0502020204030204" pitchFamily="34" charset="0"/>
                <a:cs typeface="B Mitra" panose="00000400000000000000" pitchFamily="2" charset="-78"/>
              </a:rPr>
              <a:t>تطبیق نیازمندی های لایه های ماموریتی و فناوری اطلاعات و ارتباطات</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
            </a:r>
            <a:br>
              <a:rPr lang="en-US" sz="4000" b="1" dirty="0" smtClean="0">
                <a:effectLst/>
                <a:latin typeface="Calibri" panose="020F0502020204030204" pitchFamily="34" charset="0"/>
                <a:ea typeface="Calibri" panose="020F0502020204030204" pitchFamily="34" charset="0"/>
                <a:cs typeface="B Mitra" panose="00000400000000000000" pitchFamily="2" charset="-78"/>
              </a:rPr>
            </a:br>
            <a:r>
              <a:rPr lang="fa-IR" sz="4000" b="1" dirty="0" smtClean="0">
                <a:effectLst/>
                <a:latin typeface="Calibri" panose="020F0502020204030204" pitchFamily="34" charset="0"/>
                <a:ea typeface="Calibri" panose="020F0502020204030204" pitchFamily="34" charset="0"/>
                <a:cs typeface="B Mitra" panose="00000400000000000000" pitchFamily="2" charset="-78"/>
              </a:rPr>
              <a:t>کاهش میزان ریسک پروژه های فناوری اطلاعات و ارتباطات</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
            </a:r>
            <a:br>
              <a:rPr lang="en-US" sz="4000" b="1" dirty="0" smtClean="0">
                <a:effectLst/>
                <a:latin typeface="Calibri" panose="020F0502020204030204" pitchFamily="34" charset="0"/>
                <a:ea typeface="Calibri" panose="020F0502020204030204" pitchFamily="34" charset="0"/>
                <a:cs typeface="B Mitra" panose="00000400000000000000" pitchFamily="2" charset="-78"/>
              </a:rPr>
            </a:br>
            <a:r>
              <a:rPr lang="fa-IR" sz="4000" b="1" dirty="0" smtClean="0">
                <a:effectLst/>
                <a:latin typeface="Calibri" panose="020F0502020204030204" pitchFamily="34" charset="0"/>
                <a:ea typeface="Calibri" panose="020F0502020204030204" pitchFamily="34" charset="0"/>
                <a:cs typeface="B Mitra" panose="00000400000000000000" pitchFamily="2" charset="-78"/>
              </a:rPr>
              <a:t>فراهم شدن امکان کنترل و هدایت موثر سازمان</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
            </a:r>
            <a:br>
              <a:rPr lang="en-US" sz="4000" b="1" dirty="0" smtClean="0">
                <a:effectLst/>
                <a:latin typeface="Calibri" panose="020F0502020204030204" pitchFamily="34" charset="0"/>
                <a:ea typeface="Calibri" panose="020F0502020204030204" pitchFamily="34" charset="0"/>
                <a:cs typeface="B Mitra" panose="00000400000000000000" pitchFamily="2" charset="-78"/>
              </a:rPr>
            </a:br>
            <a:r>
              <a:rPr lang="fa-IR" sz="4000" b="1" dirty="0" smtClean="0">
                <a:effectLst/>
                <a:latin typeface="Calibri" panose="020F0502020204030204" pitchFamily="34" charset="0"/>
                <a:ea typeface="Calibri" panose="020F0502020204030204" pitchFamily="34" charset="0"/>
                <a:cs typeface="B Mitra" panose="00000400000000000000" pitchFamily="2" charset="-78"/>
              </a:rPr>
              <a:t>فراهم شدن زمینه های ارزیابی تغییرات سازمانی</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
            </a:r>
            <a:br>
              <a:rPr lang="en-US" sz="4000" b="1" dirty="0" smtClean="0">
                <a:effectLst/>
                <a:latin typeface="Calibri" panose="020F0502020204030204" pitchFamily="34" charset="0"/>
                <a:ea typeface="Calibri" panose="020F0502020204030204" pitchFamily="34" charset="0"/>
                <a:cs typeface="B Mitra" panose="00000400000000000000" pitchFamily="2" charset="-78"/>
              </a:rPr>
            </a:br>
            <a:r>
              <a:rPr lang="fa-IR" sz="4000" b="1" dirty="0" smtClean="0">
                <a:effectLst/>
                <a:latin typeface="Calibri" panose="020F0502020204030204" pitchFamily="34" charset="0"/>
                <a:ea typeface="Calibri" panose="020F0502020204030204" pitchFamily="34" charset="0"/>
                <a:cs typeface="B Mitra" panose="00000400000000000000" pitchFamily="2" charset="-78"/>
              </a:rPr>
              <a:t>کاهش هزینه ها و زمان توسعه سیستم های اطلاعاتی</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
            </a:r>
            <a:br>
              <a:rPr lang="en-US" sz="4000" b="1" dirty="0" smtClean="0">
                <a:effectLst/>
                <a:latin typeface="Calibri" panose="020F0502020204030204" pitchFamily="34" charset="0"/>
                <a:ea typeface="Calibri" panose="020F0502020204030204" pitchFamily="34" charset="0"/>
                <a:cs typeface="B Mitra" panose="00000400000000000000" pitchFamily="2" charset="-78"/>
              </a:rPr>
            </a:br>
            <a:r>
              <a:rPr lang="fa-IR" sz="4000" b="1" dirty="0" smtClean="0">
                <a:effectLst/>
                <a:latin typeface="Calibri" panose="020F0502020204030204" pitchFamily="34" charset="0"/>
                <a:ea typeface="Calibri" panose="020F0502020204030204" pitchFamily="34" charset="0"/>
                <a:cs typeface="B Mitra" panose="00000400000000000000" pitchFamily="2" charset="-78"/>
              </a:rPr>
              <a:t>امکان استفاده از مولفه های سیستمی مشترک در سطح سازمان</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
            </a:r>
            <a:br>
              <a:rPr lang="en-US" sz="4000" b="1" dirty="0" smtClean="0">
                <a:effectLst/>
                <a:latin typeface="Calibri" panose="020F0502020204030204" pitchFamily="34" charset="0"/>
                <a:ea typeface="Calibri" panose="020F0502020204030204" pitchFamily="34" charset="0"/>
                <a:cs typeface="B Mitra" panose="00000400000000000000" pitchFamily="2" charset="-78"/>
              </a:rPr>
            </a:br>
            <a:r>
              <a:rPr lang="fa-IR" sz="4000" b="1" dirty="0" smtClean="0">
                <a:effectLst/>
                <a:latin typeface="Calibri" panose="020F0502020204030204" pitchFamily="34" charset="0"/>
                <a:ea typeface="Calibri" panose="020F0502020204030204" pitchFamily="34" charset="0"/>
                <a:cs typeface="B Mitra" panose="00000400000000000000" pitchFamily="2" charset="-78"/>
              </a:rPr>
              <a:t>همگرایی به سمت دولت الکترونیک</a:t>
            </a:r>
            <a:endParaRPr lang="en-US" sz="40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384281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057400" y="719051"/>
            <a:ext cx="8229600" cy="38100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b="1" dirty="0">
                <a:solidFill>
                  <a:schemeClr val="accent1">
                    <a:lumMod val="75000"/>
                  </a:schemeClr>
                </a:solidFill>
                <a:effectLst>
                  <a:outerShdw blurRad="38100" dist="38100" dir="2700000" algn="tl">
                    <a:srgbClr val="000000">
                      <a:alpha val="43137"/>
                    </a:srgbClr>
                  </a:outerShdw>
                </a:effectLst>
                <a:cs typeface="B Nazanin" pitchFamily="2" charset="-78"/>
              </a:rPr>
              <a:t>معماري سازماني و مدیریت تغییرات سازمانی</a:t>
            </a:r>
            <a:endParaRPr lang="en-US" sz="2800" b="1" dirty="0">
              <a:solidFill>
                <a:schemeClr val="accent1">
                  <a:lumMod val="75000"/>
                </a:schemeClr>
              </a:solidFill>
              <a:effectLst>
                <a:outerShdw blurRad="38100" dist="38100" dir="2700000" algn="tl">
                  <a:srgbClr val="000000">
                    <a:alpha val="43137"/>
                  </a:srgbClr>
                </a:outerShdw>
              </a:effectLst>
              <a:cs typeface="B Nazanin" pitchFamily="2" charset="-78"/>
            </a:endParaRPr>
          </a:p>
        </p:txBody>
      </p:sp>
      <p:sp>
        <p:nvSpPr>
          <p:cNvPr id="18" name="Rectangle 17"/>
          <p:cNvSpPr/>
          <p:nvPr/>
        </p:nvSpPr>
        <p:spPr>
          <a:xfrm>
            <a:off x="1981200" y="3919451"/>
            <a:ext cx="8153400" cy="1676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981200" y="2166851"/>
            <a:ext cx="8153400" cy="1676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1981200" y="1481051"/>
            <a:ext cx="8153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6400800" y="1633451"/>
            <a:ext cx="2819400" cy="381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2"/>
                </a:solidFill>
                <a:cs typeface="B Nazanin" pitchFamily="2" charset="-78"/>
              </a:rPr>
              <a:t>استراتژي: </a:t>
            </a:r>
            <a:r>
              <a:rPr lang="fa-IR" b="1" dirty="0">
                <a:solidFill>
                  <a:srgbClr val="FF0000"/>
                </a:solidFill>
                <a:cs typeface="B Nazanin" pitchFamily="2" charset="-78"/>
              </a:rPr>
              <a:t>مشتري‌مداري</a:t>
            </a:r>
            <a:endParaRPr lang="en-US" b="1" dirty="0">
              <a:solidFill>
                <a:srgbClr val="FF0000"/>
              </a:solidFill>
              <a:cs typeface="B Nazanin" pitchFamily="2" charset="-78"/>
            </a:endParaRPr>
          </a:p>
        </p:txBody>
      </p:sp>
      <p:sp>
        <p:nvSpPr>
          <p:cNvPr id="22" name="Rounded Rectangle 21"/>
          <p:cNvSpPr/>
          <p:nvPr/>
        </p:nvSpPr>
        <p:spPr>
          <a:xfrm>
            <a:off x="6400800" y="2471651"/>
            <a:ext cx="2819400" cy="381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2"/>
                </a:solidFill>
                <a:cs typeface="B Nazanin" pitchFamily="2" charset="-78"/>
              </a:rPr>
              <a:t>نياز اطلاعاتي: </a:t>
            </a:r>
            <a:r>
              <a:rPr lang="fa-IR" b="1" dirty="0">
                <a:solidFill>
                  <a:srgbClr val="FF0000"/>
                </a:solidFill>
                <a:cs typeface="B Nazanin" pitchFamily="2" charset="-78"/>
              </a:rPr>
              <a:t>رضايت مشتري</a:t>
            </a:r>
            <a:endParaRPr lang="en-US" b="1" dirty="0">
              <a:solidFill>
                <a:srgbClr val="FF0000"/>
              </a:solidFill>
              <a:cs typeface="B Nazanin" pitchFamily="2" charset="-78"/>
            </a:endParaRPr>
          </a:p>
        </p:txBody>
      </p:sp>
      <p:sp>
        <p:nvSpPr>
          <p:cNvPr id="23" name="Down Arrow 22"/>
          <p:cNvSpPr/>
          <p:nvPr/>
        </p:nvSpPr>
        <p:spPr>
          <a:xfrm>
            <a:off x="7467600" y="2166851"/>
            <a:ext cx="533400" cy="2286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6400800" y="3309851"/>
            <a:ext cx="2819400" cy="381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2"/>
                </a:solidFill>
                <a:cs typeface="B Nazanin" pitchFamily="2" charset="-78"/>
              </a:rPr>
              <a:t>فرآيند: </a:t>
            </a:r>
            <a:r>
              <a:rPr lang="fa-IR" b="1" dirty="0">
                <a:solidFill>
                  <a:srgbClr val="FF0000"/>
                </a:solidFill>
                <a:cs typeface="B Nazanin" pitchFamily="2" charset="-78"/>
              </a:rPr>
              <a:t>سنجش رضايت مشتريان</a:t>
            </a:r>
            <a:endParaRPr lang="en-US" b="1" dirty="0">
              <a:solidFill>
                <a:srgbClr val="FF0000"/>
              </a:solidFill>
              <a:cs typeface="B Nazanin" pitchFamily="2" charset="-78"/>
            </a:endParaRPr>
          </a:p>
        </p:txBody>
      </p:sp>
      <p:sp>
        <p:nvSpPr>
          <p:cNvPr id="25" name="Down Arrow 24"/>
          <p:cNvSpPr/>
          <p:nvPr/>
        </p:nvSpPr>
        <p:spPr>
          <a:xfrm>
            <a:off x="7467600" y="3005051"/>
            <a:ext cx="533400" cy="2286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ounded Rectangle 25"/>
          <p:cNvSpPr/>
          <p:nvPr/>
        </p:nvSpPr>
        <p:spPr>
          <a:xfrm>
            <a:off x="6400800" y="4224251"/>
            <a:ext cx="2819400" cy="381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2"/>
                </a:solidFill>
                <a:cs typeface="B Nazanin" pitchFamily="2" charset="-78"/>
              </a:rPr>
              <a:t>سيستم كاربردي: </a:t>
            </a:r>
            <a:r>
              <a:rPr lang="en-US" b="1" dirty="0">
                <a:solidFill>
                  <a:srgbClr val="FF0000"/>
                </a:solidFill>
                <a:cs typeface="B Nazanin" pitchFamily="2" charset="-78"/>
              </a:rPr>
              <a:t>CRM</a:t>
            </a:r>
          </a:p>
        </p:txBody>
      </p:sp>
      <p:sp>
        <p:nvSpPr>
          <p:cNvPr id="27" name="Down Arrow 26"/>
          <p:cNvSpPr/>
          <p:nvPr/>
        </p:nvSpPr>
        <p:spPr>
          <a:xfrm>
            <a:off x="7467600" y="3919451"/>
            <a:ext cx="533400" cy="2286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a:off x="6400800" y="5062451"/>
            <a:ext cx="2819400" cy="381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2"/>
                </a:solidFill>
                <a:cs typeface="B Nazanin" pitchFamily="2" charset="-78"/>
              </a:rPr>
              <a:t>زيرساخت (شبكه، سخت‌افزار، ..)</a:t>
            </a:r>
            <a:endParaRPr lang="en-US" b="1" dirty="0">
              <a:solidFill>
                <a:schemeClr val="tx2"/>
              </a:solidFill>
              <a:cs typeface="B Nazanin" pitchFamily="2" charset="-78"/>
            </a:endParaRPr>
          </a:p>
        </p:txBody>
      </p:sp>
      <p:sp>
        <p:nvSpPr>
          <p:cNvPr id="29" name="Down Arrow 28"/>
          <p:cNvSpPr/>
          <p:nvPr/>
        </p:nvSpPr>
        <p:spPr>
          <a:xfrm>
            <a:off x="7467600" y="4757651"/>
            <a:ext cx="533400" cy="2286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9167814" y="1692189"/>
            <a:ext cx="890587" cy="254000"/>
          </a:xfrm>
          <a:prstGeom prst="rect">
            <a:avLst/>
          </a:prstGeom>
          <a:noFill/>
        </p:spPr>
        <p:txBody>
          <a:bodyPr>
            <a:spAutoFit/>
          </a:bodyPr>
          <a:lstStyle/>
          <a:p>
            <a:pPr algn="ctr">
              <a:defRPr/>
            </a:pPr>
            <a:r>
              <a:rPr lang="en-US" sz="1050" b="1" dirty="0">
                <a:solidFill>
                  <a:schemeClr val="bg1"/>
                </a:solidFill>
                <a:latin typeface="Georgia" pitchFamily="18" charset="0"/>
              </a:rPr>
              <a:t>Strategy</a:t>
            </a:r>
          </a:p>
        </p:txBody>
      </p:sp>
      <p:sp>
        <p:nvSpPr>
          <p:cNvPr id="31" name="TextBox 30"/>
          <p:cNvSpPr txBox="1">
            <a:spLocks noChangeArrowheads="1"/>
          </p:cNvSpPr>
          <p:nvPr/>
        </p:nvSpPr>
        <p:spPr bwMode="auto">
          <a:xfrm>
            <a:off x="9096376" y="2835190"/>
            <a:ext cx="962025" cy="261937"/>
          </a:xfrm>
          <a:prstGeom prst="rect">
            <a:avLst/>
          </a:prstGeom>
          <a:noFill/>
          <a:ln w="9525">
            <a:noFill/>
            <a:miter lim="800000"/>
            <a:headEnd/>
            <a:tailEnd/>
          </a:ln>
        </p:spPr>
        <p:txBody>
          <a:bodyPr>
            <a:spAutoFit/>
          </a:bodyPr>
          <a:lstStyle/>
          <a:p>
            <a:pPr algn="ctr"/>
            <a:r>
              <a:rPr lang="en-US" sz="1100" b="1" dirty="0">
                <a:solidFill>
                  <a:schemeClr val="bg1"/>
                </a:solidFill>
                <a:latin typeface="Georgia" pitchFamily="18" charset="0"/>
              </a:rPr>
              <a:t>Business</a:t>
            </a:r>
          </a:p>
        </p:txBody>
      </p:sp>
      <p:sp>
        <p:nvSpPr>
          <p:cNvPr id="32" name="TextBox 31"/>
          <p:cNvSpPr txBox="1">
            <a:spLocks noChangeArrowheads="1"/>
          </p:cNvSpPr>
          <p:nvPr/>
        </p:nvSpPr>
        <p:spPr bwMode="auto">
          <a:xfrm>
            <a:off x="9024938" y="4687802"/>
            <a:ext cx="1033462" cy="246063"/>
          </a:xfrm>
          <a:prstGeom prst="rect">
            <a:avLst/>
          </a:prstGeom>
          <a:noFill/>
          <a:ln w="9525">
            <a:noFill/>
            <a:miter lim="800000"/>
            <a:headEnd/>
            <a:tailEnd/>
          </a:ln>
        </p:spPr>
        <p:txBody>
          <a:bodyPr>
            <a:spAutoFit/>
          </a:bodyPr>
          <a:lstStyle/>
          <a:p>
            <a:pPr algn="ctr"/>
            <a:r>
              <a:rPr lang="en-US" sz="1000" b="1">
                <a:solidFill>
                  <a:schemeClr val="tx2"/>
                </a:solidFill>
                <a:latin typeface="Georgia" pitchFamily="18" charset="0"/>
              </a:rPr>
              <a:t>Solution</a:t>
            </a:r>
          </a:p>
        </p:txBody>
      </p:sp>
      <p:sp>
        <p:nvSpPr>
          <p:cNvPr id="33" name="Flowchart: Preparation 32"/>
          <p:cNvSpPr/>
          <p:nvPr/>
        </p:nvSpPr>
        <p:spPr>
          <a:xfrm>
            <a:off x="4419600" y="1557251"/>
            <a:ext cx="1371600" cy="457200"/>
          </a:xfrm>
          <a:prstGeom prst="flowChartPreparat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rPr>
              <a:t>Strategy Model</a:t>
            </a:r>
          </a:p>
        </p:txBody>
      </p:sp>
      <p:cxnSp>
        <p:nvCxnSpPr>
          <p:cNvPr id="34" name="Elbow Connector 50"/>
          <p:cNvCxnSpPr>
            <a:stCxn id="21" idx="1"/>
            <a:endCxn id="33" idx="3"/>
          </p:cNvCxnSpPr>
          <p:nvPr/>
        </p:nvCxnSpPr>
        <p:spPr>
          <a:xfrm rot="10800000">
            <a:off x="5791200" y="1785851"/>
            <a:ext cx="609600" cy="381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Flowchart: Preparation 34"/>
          <p:cNvSpPr/>
          <p:nvPr/>
        </p:nvSpPr>
        <p:spPr>
          <a:xfrm>
            <a:off x="4419600" y="2243051"/>
            <a:ext cx="1371600" cy="457200"/>
          </a:xfrm>
          <a:prstGeom prst="flowChartPreparat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Information Model</a:t>
            </a:r>
          </a:p>
        </p:txBody>
      </p:sp>
      <p:cxnSp>
        <p:nvCxnSpPr>
          <p:cNvPr id="36" name="Elbow Connector 50"/>
          <p:cNvCxnSpPr>
            <a:endCxn id="35" idx="3"/>
          </p:cNvCxnSpPr>
          <p:nvPr/>
        </p:nvCxnSpPr>
        <p:spPr>
          <a:xfrm rot="10800000">
            <a:off x="5791200" y="2471651"/>
            <a:ext cx="609600" cy="381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Flowchart: Preparation 36"/>
          <p:cNvSpPr/>
          <p:nvPr/>
        </p:nvSpPr>
        <p:spPr>
          <a:xfrm>
            <a:off x="4419600" y="2776451"/>
            <a:ext cx="1371600" cy="457200"/>
          </a:xfrm>
          <a:prstGeom prst="flowChartPreparat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bg1"/>
                </a:solidFill>
              </a:rPr>
              <a:t>Organization Model</a:t>
            </a:r>
          </a:p>
        </p:txBody>
      </p:sp>
      <p:cxnSp>
        <p:nvCxnSpPr>
          <p:cNvPr id="38" name="Elbow Connector 50"/>
          <p:cNvCxnSpPr>
            <a:endCxn id="37" idx="3"/>
          </p:cNvCxnSpPr>
          <p:nvPr/>
        </p:nvCxnSpPr>
        <p:spPr>
          <a:xfrm rot="10800000">
            <a:off x="5791200" y="3005051"/>
            <a:ext cx="609600" cy="3048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Flowchart: Preparation 38"/>
          <p:cNvSpPr/>
          <p:nvPr/>
        </p:nvSpPr>
        <p:spPr>
          <a:xfrm>
            <a:off x="4419600" y="3309851"/>
            <a:ext cx="1371600" cy="457200"/>
          </a:xfrm>
          <a:prstGeom prst="flowChartPreparat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Process Model</a:t>
            </a:r>
          </a:p>
        </p:txBody>
      </p:sp>
      <p:cxnSp>
        <p:nvCxnSpPr>
          <p:cNvPr id="40" name="Elbow Connector 50"/>
          <p:cNvCxnSpPr>
            <a:stCxn id="24" idx="1"/>
            <a:endCxn id="39" idx="3"/>
          </p:cNvCxnSpPr>
          <p:nvPr/>
        </p:nvCxnSpPr>
        <p:spPr>
          <a:xfrm rot="10800000" flipV="1">
            <a:off x="5791200" y="3500351"/>
            <a:ext cx="609600" cy="381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Flowchart: Preparation 40"/>
          <p:cNvSpPr/>
          <p:nvPr/>
        </p:nvSpPr>
        <p:spPr>
          <a:xfrm>
            <a:off x="4419600" y="3995651"/>
            <a:ext cx="1371600" cy="457200"/>
          </a:xfrm>
          <a:prstGeom prst="flowChartPreparat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Application Model</a:t>
            </a:r>
          </a:p>
        </p:txBody>
      </p:sp>
      <p:cxnSp>
        <p:nvCxnSpPr>
          <p:cNvPr id="42" name="Elbow Connector 50"/>
          <p:cNvCxnSpPr>
            <a:endCxn id="41" idx="3"/>
          </p:cNvCxnSpPr>
          <p:nvPr/>
        </p:nvCxnSpPr>
        <p:spPr>
          <a:xfrm rot="10800000">
            <a:off x="5791200" y="4224251"/>
            <a:ext cx="609600" cy="381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3" name="Flowchart: Preparation 42"/>
          <p:cNvSpPr/>
          <p:nvPr/>
        </p:nvSpPr>
        <p:spPr>
          <a:xfrm>
            <a:off x="4419600" y="4529051"/>
            <a:ext cx="1371600" cy="457200"/>
          </a:xfrm>
          <a:prstGeom prst="flowChartPreparat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Service Model</a:t>
            </a:r>
          </a:p>
        </p:txBody>
      </p:sp>
      <p:cxnSp>
        <p:nvCxnSpPr>
          <p:cNvPr id="44" name="Elbow Connector 50"/>
          <p:cNvCxnSpPr>
            <a:stCxn id="26" idx="1"/>
            <a:endCxn id="43" idx="3"/>
          </p:cNvCxnSpPr>
          <p:nvPr/>
        </p:nvCxnSpPr>
        <p:spPr>
          <a:xfrm rot="10800000" flipV="1">
            <a:off x="5791200" y="4414751"/>
            <a:ext cx="609600" cy="3429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Flowchart: Preparation 44"/>
          <p:cNvSpPr/>
          <p:nvPr/>
        </p:nvSpPr>
        <p:spPr>
          <a:xfrm>
            <a:off x="4419600" y="5062451"/>
            <a:ext cx="1371600" cy="457200"/>
          </a:xfrm>
          <a:prstGeom prst="flowChartPreparat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50" dirty="0">
                <a:solidFill>
                  <a:schemeClr val="bg1"/>
                </a:solidFill>
              </a:rPr>
              <a:t>Infrastructure </a:t>
            </a:r>
            <a:r>
              <a:rPr lang="en-US" sz="1200" dirty="0">
                <a:solidFill>
                  <a:schemeClr val="bg1"/>
                </a:solidFill>
              </a:rPr>
              <a:t>Models</a:t>
            </a:r>
          </a:p>
        </p:txBody>
      </p:sp>
      <p:cxnSp>
        <p:nvCxnSpPr>
          <p:cNvPr id="46" name="Elbow Connector 50"/>
          <p:cNvCxnSpPr>
            <a:endCxn id="45" idx="3"/>
          </p:cNvCxnSpPr>
          <p:nvPr/>
        </p:nvCxnSpPr>
        <p:spPr>
          <a:xfrm rot="10800000">
            <a:off x="5791200" y="5291051"/>
            <a:ext cx="609600" cy="381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47" name="Diagram 46"/>
          <p:cNvGraphicFramePr/>
          <p:nvPr>
            <p:extLst>
              <p:ext uri="{D42A27DB-BD31-4B8C-83A1-F6EECF244321}">
                <p14:modId xmlns:p14="http://schemas.microsoft.com/office/powerpoint/2010/main" val="2324516959"/>
              </p:ext>
            </p:extLst>
          </p:nvPr>
        </p:nvGraphicFramePr>
        <p:xfrm>
          <a:off x="1371600" y="2014435"/>
          <a:ext cx="22098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8" name="Elbow Connector 50"/>
          <p:cNvCxnSpPr/>
          <p:nvPr/>
        </p:nvCxnSpPr>
        <p:spPr>
          <a:xfrm rot="10800000" flipV="1">
            <a:off x="3048000" y="1785851"/>
            <a:ext cx="1371600" cy="457200"/>
          </a:xfrm>
          <a:prstGeom prst="curvedConnector3">
            <a:avLst>
              <a:gd name="adj1" fmla="val 50000"/>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9" name="Elbow Connector 50"/>
          <p:cNvCxnSpPr>
            <a:stCxn id="35" idx="1"/>
          </p:cNvCxnSpPr>
          <p:nvPr/>
        </p:nvCxnSpPr>
        <p:spPr>
          <a:xfrm rot="10800000" flipV="1">
            <a:off x="3124200" y="2471651"/>
            <a:ext cx="1295400" cy="533400"/>
          </a:xfrm>
          <a:prstGeom prst="curvedConnector3">
            <a:avLst>
              <a:gd name="adj1" fmla="val 50000"/>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Elbow Connector 50"/>
          <p:cNvCxnSpPr>
            <a:stCxn id="37" idx="1"/>
          </p:cNvCxnSpPr>
          <p:nvPr/>
        </p:nvCxnSpPr>
        <p:spPr>
          <a:xfrm rot="10800000">
            <a:off x="3048000" y="2471651"/>
            <a:ext cx="1371600" cy="533400"/>
          </a:xfrm>
          <a:prstGeom prst="curvedConnector3">
            <a:avLst>
              <a:gd name="adj1" fmla="val 50000"/>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39" idx="1"/>
          </p:cNvCxnSpPr>
          <p:nvPr/>
        </p:nvCxnSpPr>
        <p:spPr>
          <a:xfrm rot="10800000">
            <a:off x="3048000" y="2624051"/>
            <a:ext cx="1371600" cy="914400"/>
          </a:xfrm>
          <a:prstGeom prst="curvedConnector3">
            <a:avLst>
              <a:gd name="adj1" fmla="val 50000"/>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Elbow Connector 50"/>
          <p:cNvCxnSpPr>
            <a:stCxn id="41" idx="1"/>
          </p:cNvCxnSpPr>
          <p:nvPr/>
        </p:nvCxnSpPr>
        <p:spPr>
          <a:xfrm rot="10800000">
            <a:off x="3352800" y="3614651"/>
            <a:ext cx="1066800" cy="609600"/>
          </a:xfrm>
          <a:prstGeom prst="curvedConnector3">
            <a:avLst>
              <a:gd name="adj1" fmla="val 50000"/>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Elbow Connector 50"/>
          <p:cNvCxnSpPr>
            <a:stCxn id="43" idx="1"/>
          </p:cNvCxnSpPr>
          <p:nvPr/>
        </p:nvCxnSpPr>
        <p:spPr>
          <a:xfrm rot="10800000">
            <a:off x="3352800" y="3995651"/>
            <a:ext cx="1066800" cy="762000"/>
          </a:xfrm>
          <a:prstGeom prst="curvedConnector3">
            <a:avLst>
              <a:gd name="adj1" fmla="val 50000"/>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Elbow Connector 50"/>
          <p:cNvCxnSpPr>
            <a:stCxn id="45" idx="1"/>
          </p:cNvCxnSpPr>
          <p:nvPr/>
        </p:nvCxnSpPr>
        <p:spPr>
          <a:xfrm rot="10800000">
            <a:off x="3657600" y="4757651"/>
            <a:ext cx="762000" cy="533400"/>
          </a:xfrm>
          <a:prstGeom prst="curvedConnector3">
            <a:avLst>
              <a:gd name="adj1" fmla="val 50000"/>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248400" y="1328651"/>
            <a:ext cx="4038600" cy="48006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en-US" dirty="0">
                <a:solidFill>
                  <a:schemeClr val="tx1"/>
                </a:solidFill>
              </a:rPr>
              <a:t>Project / Program Mgmt.</a:t>
            </a:r>
          </a:p>
        </p:txBody>
      </p:sp>
      <p:sp>
        <p:nvSpPr>
          <p:cNvPr id="56" name="Rectangle 55"/>
          <p:cNvSpPr/>
          <p:nvPr/>
        </p:nvSpPr>
        <p:spPr>
          <a:xfrm>
            <a:off x="4114800" y="1328651"/>
            <a:ext cx="2057400" cy="48006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en-US" dirty="0">
                <a:solidFill>
                  <a:schemeClr val="tx1"/>
                </a:solidFill>
              </a:rPr>
              <a:t>EA Models</a:t>
            </a:r>
          </a:p>
        </p:txBody>
      </p:sp>
      <p:sp>
        <p:nvSpPr>
          <p:cNvPr id="57" name="Rectangle 56"/>
          <p:cNvSpPr/>
          <p:nvPr/>
        </p:nvSpPr>
        <p:spPr>
          <a:xfrm>
            <a:off x="1828800" y="1328651"/>
            <a:ext cx="2209800" cy="48006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en-US" dirty="0">
                <a:solidFill>
                  <a:schemeClr val="tx1"/>
                </a:solidFill>
              </a:rPr>
              <a:t>EA Repository</a:t>
            </a:r>
          </a:p>
        </p:txBody>
      </p:sp>
    </p:spTree>
    <p:extLst>
      <p:ext uri="{BB962C8B-B14F-4D97-AF65-F5344CB8AC3E}">
        <p14:creationId xmlns:p14="http://schemas.microsoft.com/office/powerpoint/2010/main" val="202170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right)">
                                      <p:cBhvr>
                                        <p:cTn id="60" dur="500"/>
                                        <p:tgtEl>
                                          <p:spTgt spid="34"/>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childTnLst>
                          </p:cTn>
                        </p:par>
                        <p:par>
                          <p:cTn id="64" fill="hold">
                            <p:stCondLst>
                              <p:cond delay="500"/>
                            </p:stCondLst>
                            <p:childTnLst>
                              <p:par>
                                <p:cTn id="65" presetID="22" presetClass="entr" presetSubtype="2"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right)">
                                      <p:cBhvr>
                                        <p:cTn id="67" dur="500"/>
                                        <p:tgtEl>
                                          <p:spTgt spid="36"/>
                                        </p:tgtEl>
                                      </p:cBhvr>
                                    </p:animEffect>
                                  </p:childTnLst>
                                </p:cTn>
                              </p:par>
                            </p:childTnLst>
                          </p:cTn>
                        </p:par>
                        <p:par>
                          <p:cTn id="68" fill="hold">
                            <p:stCondLst>
                              <p:cond delay="1000"/>
                            </p:stCondLst>
                            <p:childTnLst>
                              <p:par>
                                <p:cTn id="69" presetID="22" presetClass="entr" presetSubtype="2"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right)">
                                      <p:cBhvr>
                                        <p:cTn id="71" dur="500"/>
                                        <p:tgtEl>
                                          <p:spTgt spid="35"/>
                                        </p:tgtEl>
                                      </p:cBhvr>
                                    </p:animEffect>
                                  </p:childTnLst>
                                </p:cTn>
                              </p:par>
                            </p:childTnLst>
                          </p:cTn>
                        </p:par>
                        <p:par>
                          <p:cTn id="72" fill="hold">
                            <p:stCondLst>
                              <p:cond delay="1500"/>
                            </p:stCondLst>
                            <p:childTnLst>
                              <p:par>
                                <p:cTn id="73" presetID="22" presetClass="entr" presetSubtype="2"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2000"/>
                            </p:stCondLst>
                            <p:childTnLst>
                              <p:par>
                                <p:cTn id="77" presetID="22" presetClass="entr" presetSubtype="2"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right)">
                                      <p:cBhvr>
                                        <p:cTn id="79" dur="500"/>
                                        <p:tgtEl>
                                          <p:spTgt spid="37"/>
                                        </p:tgtEl>
                                      </p:cBhvr>
                                    </p:animEffect>
                                  </p:childTnLst>
                                </p:cTn>
                              </p:par>
                            </p:childTnLst>
                          </p:cTn>
                        </p:par>
                        <p:par>
                          <p:cTn id="80" fill="hold">
                            <p:stCondLst>
                              <p:cond delay="2500"/>
                            </p:stCondLst>
                            <p:childTnLst>
                              <p:par>
                                <p:cTn id="81" presetID="22" presetClass="entr" presetSubtype="2"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right)">
                                      <p:cBhvr>
                                        <p:cTn id="83" dur="500"/>
                                        <p:tgtEl>
                                          <p:spTgt spid="40"/>
                                        </p:tgtEl>
                                      </p:cBhvr>
                                    </p:animEffect>
                                  </p:childTnLst>
                                </p:cTn>
                              </p:par>
                            </p:childTnLst>
                          </p:cTn>
                        </p:par>
                        <p:par>
                          <p:cTn id="84" fill="hold">
                            <p:stCondLst>
                              <p:cond delay="3000"/>
                            </p:stCondLst>
                            <p:childTnLst>
                              <p:par>
                                <p:cTn id="85" presetID="22" presetClass="entr" presetSubtype="2"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right)">
                                      <p:cBhvr>
                                        <p:cTn id="87" dur="500"/>
                                        <p:tgtEl>
                                          <p:spTgt spid="39"/>
                                        </p:tgtEl>
                                      </p:cBhvr>
                                    </p:animEffect>
                                  </p:childTnLst>
                                </p:cTn>
                              </p:par>
                            </p:childTnLst>
                          </p:cTn>
                        </p:par>
                        <p:par>
                          <p:cTn id="88" fill="hold">
                            <p:stCondLst>
                              <p:cond delay="3500"/>
                            </p:stCondLst>
                            <p:childTnLst>
                              <p:par>
                                <p:cTn id="89" presetID="22" presetClass="entr" presetSubtype="2" fill="hold"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right)">
                                      <p:cBhvr>
                                        <p:cTn id="91" dur="500"/>
                                        <p:tgtEl>
                                          <p:spTgt spid="42"/>
                                        </p:tgtEl>
                                      </p:cBhvr>
                                    </p:animEffect>
                                  </p:childTnLst>
                                </p:cTn>
                              </p:par>
                            </p:childTnLst>
                          </p:cTn>
                        </p:par>
                        <p:par>
                          <p:cTn id="92" fill="hold">
                            <p:stCondLst>
                              <p:cond delay="4000"/>
                            </p:stCondLst>
                            <p:childTnLst>
                              <p:par>
                                <p:cTn id="93" presetID="22" presetClass="entr" presetSubtype="2"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wipe(right)">
                                      <p:cBhvr>
                                        <p:cTn id="95" dur="500"/>
                                        <p:tgtEl>
                                          <p:spTgt spid="41"/>
                                        </p:tgtEl>
                                      </p:cBhvr>
                                    </p:animEffect>
                                  </p:childTnLst>
                                </p:cTn>
                              </p:par>
                            </p:childTnLst>
                          </p:cTn>
                        </p:par>
                        <p:par>
                          <p:cTn id="96" fill="hold">
                            <p:stCondLst>
                              <p:cond delay="4500"/>
                            </p:stCondLst>
                            <p:childTnLst>
                              <p:par>
                                <p:cTn id="97" presetID="22" presetClass="entr" presetSubtype="2" fill="hold"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right)">
                                      <p:cBhvr>
                                        <p:cTn id="99" dur="500"/>
                                        <p:tgtEl>
                                          <p:spTgt spid="44"/>
                                        </p:tgtEl>
                                      </p:cBhvr>
                                    </p:animEffect>
                                  </p:childTnLst>
                                </p:cTn>
                              </p:par>
                            </p:childTnLst>
                          </p:cTn>
                        </p:par>
                        <p:par>
                          <p:cTn id="100" fill="hold">
                            <p:stCondLst>
                              <p:cond delay="5000"/>
                            </p:stCondLst>
                            <p:childTnLst>
                              <p:par>
                                <p:cTn id="101" presetID="22" presetClass="entr" presetSubtype="2"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right)">
                                      <p:cBhvr>
                                        <p:cTn id="103" dur="500"/>
                                        <p:tgtEl>
                                          <p:spTgt spid="43"/>
                                        </p:tgtEl>
                                      </p:cBhvr>
                                    </p:animEffect>
                                  </p:childTnLst>
                                </p:cTn>
                              </p:par>
                            </p:childTnLst>
                          </p:cTn>
                        </p:par>
                        <p:par>
                          <p:cTn id="104" fill="hold">
                            <p:stCondLst>
                              <p:cond delay="5500"/>
                            </p:stCondLst>
                            <p:childTnLst>
                              <p:par>
                                <p:cTn id="105" presetID="22" presetClass="entr" presetSubtype="2" fill="hold"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right)">
                                      <p:cBhvr>
                                        <p:cTn id="107" dur="500"/>
                                        <p:tgtEl>
                                          <p:spTgt spid="46"/>
                                        </p:tgtEl>
                                      </p:cBhvr>
                                    </p:animEffect>
                                  </p:childTnLst>
                                </p:cTn>
                              </p:par>
                            </p:childTnLst>
                          </p:cTn>
                        </p:par>
                        <p:par>
                          <p:cTn id="108" fill="hold">
                            <p:stCondLst>
                              <p:cond delay="6000"/>
                            </p:stCondLst>
                            <p:childTnLst>
                              <p:par>
                                <p:cTn id="109" presetID="22" presetClass="entr" presetSubtype="2" fill="hold" grpId="0"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right)">
                                      <p:cBhvr>
                                        <p:cTn id="111" dur="500"/>
                                        <p:tgtEl>
                                          <p:spTgt spid="45"/>
                                        </p:tgtEl>
                                      </p:cBhvr>
                                    </p:animEffect>
                                  </p:childTnLst>
                                </p:cTn>
                              </p:par>
                            </p:childTnLst>
                          </p:cTn>
                        </p:par>
                        <p:par>
                          <p:cTn id="112" fill="hold">
                            <p:stCondLst>
                              <p:cond delay="6500"/>
                            </p:stCondLst>
                            <p:childTnLst>
                              <p:par>
                                <p:cTn id="113" presetID="22" presetClass="entr" presetSubtype="2" fill="hold" nodeType="after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wipe(right)">
                                      <p:cBhvr>
                                        <p:cTn id="115" dur="500"/>
                                        <p:tgtEl>
                                          <p:spTgt spid="48"/>
                                        </p:tgtEl>
                                      </p:cBhvr>
                                    </p:animEffect>
                                  </p:childTnLst>
                                </p:cTn>
                              </p:par>
                            </p:childTnLst>
                          </p:cTn>
                        </p:par>
                        <p:par>
                          <p:cTn id="116" fill="hold">
                            <p:stCondLst>
                              <p:cond delay="7000"/>
                            </p:stCondLst>
                            <p:childTnLst>
                              <p:par>
                                <p:cTn id="117" presetID="22" presetClass="entr" presetSubtype="2" fill="hold" nodeType="after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wipe(right)">
                                      <p:cBhvr>
                                        <p:cTn id="119" dur="500"/>
                                        <p:tgtEl>
                                          <p:spTgt spid="49"/>
                                        </p:tgtEl>
                                      </p:cBhvr>
                                    </p:animEffect>
                                  </p:childTnLst>
                                </p:cTn>
                              </p:par>
                            </p:childTnLst>
                          </p:cTn>
                        </p:par>
                        <p:par>
                          <p:cTn id="120" fill="hold">
                            <p:stCondLst>
                              <p:cond delay="7500"/>
                            </p:stCondLst>
                            <p:childTnLst>
                              <p:par>
                                <p:cTn id="121" presetID="22" presetClass="entr" presetSubtype="2" fill="hold" nodeType="after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right)">
                                      <p:cBhvr>
                                        <p:cTn id="123" dur="500"/>
                                        <p:tgtEl>
                                          <p:spTgt spid="50"/>
                                        </p:tgtEl>
                                      </p:cBhvr>
                                    </p:animEffect>
                                  </p:childTnLst>
                                </p:cTn>
                              </p:par>
                            </p:childTnLst>
                          </p:cTn>
                        </p:par>
                        <p:par>
                          <p:cTn id="124" fill="hold">
                            <p:stCondLst>
                              <p:cond delay="8000"/>
                            </p:stCondLst>
                            <p:childTnLst>
                              <p:par>
                                <p:cTn id="125" presetID="22" presetClass="entr" presetSubtype="2"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wipe(right)">
                                      <p:cBhvr>
                                        <p:cTn id="127" dur="500"/>
                                        <p:tgtEl>
                                          <p:spTgt spid="51"/>
                                        </p:tgtEl>
                                      </p:cBhvr>
                                    </p:animEffect>
                                  </p:childTnLst>
                                </p:cTn>
                              </p:par>
                            </p:childTnLst>
                          </p:cTn>
                        </p:par>
                        <p:par>
                          <p:cTn id="128" fill="hold">
                            <p:stCondLst>
                              <p:cond delay="8500"/>
                            </p:stCondLst>
                            <p:childTnLst>
                              <p:par>
                                <p:cTn id="129" presetID="22" presetClass="entr" presetSubtype="2" fill="hold" nodeType="after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wipe(right)">
                                      <p:cBhvr>
                                        <p:cTn id="131" dur="500"/>
                                        <p:tgtEl>
                                          <p:spTgt spid="52"/>
                                        </p:tgtEl>
                                      </p:cBhvr>
                                    </p:animEffect>
                                  </p:childTnLst>
                                </p:cTn>
                              </p:par>
                            </p:childTnLst>
                          </p:cTn>
                        </p:par>
                        <p:par>
                          <p:cTn id="132" fill="hold">
                            <p:stCondLst>
                              <p:cond delay="9000"/>
                            </p:stCondLst>
                            <p:childTnLst>
                              <p:par>
                                <p:cTn id="133" presetID="22" presetClass="entr" presetSubtype="2" fill="hold"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wipe(right)">
                                      <p:cBhvr>
                                        <p:cTn id="135" dur="500"/>
                                        <p:tgtEl>
                                          <p:spTgt spid="53"/>
                                        </p:tgtEl>
                                      </p:cBhvr>
                                    </p:animEffect>
                                  </p:childTnLst>
                                </p:cTn>
                              </p:par>
                            </p:childTnLst>
                          </p:cTn>
                        </p:par>
                        <p:par>
                          <p:cTn id="136" fill="hold">
                            <p:stCondLst>
                              <p:cond delay="9500"/>
                            </p:stCondLst>
                            <p:childTnLst>
                              <p:par>
                                <p:cTn id="137" presetID="22" presetClass="entr" presetSubtype="2" fill="hold" nodeType="after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wipe(right)">
                                      <p:cBhvr>
                                        <p:cTn id="139" dur="500"/>
                                        <p:tgtEl>
                                          <p:spTgt spid="54"/>
                                        </p:tgtEl>
                                      </p:cBhvr>
                                    </p:animEffect>
                                  </p:childTnLst>
                                </p:cTn>
                              </p:par>
                            </p:childTnLst>
                          </p:cTn>
                        </p:par>
                        <p:par>
                          <p:cTn id="140" fill="hold">
                            <p:stCondLst>
                              <p:cond delay="10000"/>
                            </p:stCondLst>
                            <p:childTnLst>
                              <p:par>
                                <p:cTn id="141" presetID="1" presetClass="entr" presetSubtype="0" fill="hold" grpId="0" nodeType="afterEffect">
                                  <p:stCondLst>
                                    <p:cond delay="0"/>
                                  </p:stCondLst>
                                  <p:childTnLst>
                                    <p:set>
                                      <p:cBhvr>
                                        <p:cTn id="142" dur="1" fill="hold">
                                          <p:stCondLst>
                                            <p:cond delay="0"/>
                                          </p:stCondLst>
                                        </p:cTn>
                                        <p:tgtEl>
                                          <p:spTgt spid="4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down)">
                                      <p:cBhvr>
                                        <p:cTn id="147" dur="500"/>
                                        <p:tgtEl>
                                          <p:spTgt spid="55"/>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wipe(down)">
                                      <p:cBhvr>
                                        <p:cTn id="152" dur="500"/>
                                        <p:tgtEl>
                                          <p:spTgt spid="5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wipe(down)">
                                      <p:cBhvr>
                                        <p:cTn id="15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animBg="1"/>
      <p:bldP spid="35" grpId="0" animBg="1"/>
      <p:bldP spid="37" grpId="0" animBg="1"/>
      <p:bldP spid="39" grpId="0" animBg="1"/>
      <p:bldP spid="41" grpId="0" animBg="1"/>
      <p:bldP spid="43" grpId="0" animBg="1"/>
      <p:bldP spid="45" grpId="0" animBg="1"/>
      <p:bldGraphic spid="47" grpId="0">
        <p:bldAsOne/>
      </p:bldGraphic>
      <p:bldP spid="55" grpId="0" animBg="1"/>
      <p:bldP spid="56" grpId="0" animBg="1"/>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057400" y="685799"/>
            <a:ext cx="82296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b="1" dirty="0">
                <a:solidFill>
                  <a:schemeClr val="accent1">
                    <a:lumMod val="75000"/>
                  </a:schemeClr>
                </a:solidFill>
                <a:effectLst>
                  <a:outerShdw blurRad="38100" dist="38100" dir="2700000" algn="tl">
                    <a:srgbClr val="000000">
                      <a:alpha val="43137"/>
                    </a:srgbClr>
                  </a:outerShdw>
                </a:effectLst>
                <a:cs typeface="B Nazanin" pitchFamily="2" charset="-78"/>
              </a:rPr>
              <a:t>معماري سازماني و مدیریت تغییرات سازمانی</a:t>
            </a:r>
            <a:endParaRPr lang="en-US" sz="2800" b="1" dirty="0">
              <a:solidFill>
                <a:schemeClr val="accent1">
                  <a:lumMod val="75000"/>
                </a:schemeClr>
              </a:solidFill>
              <a:effectLst>
                <a:outerShdw blurRad="38100" dist="38100" dir="2700000" algn="tl">
                  <a:srgbClr val="000000">
                    <a:alpha val="43137"/>
                  </a:srgbClr>
                </a:outerShdw>
              </a:effectLst>
              <a:cs typeface="B Nazanin" pitchFamily="2" charset="-78"/>
            </a:endParaRPr>
          </a:p>
        </p:txBody>
      </p:sp>
      <p:sp>
        <p:nvSpPr>
          <p:cNvPr id="61" name="Rectangle 60"/>
          <p:cNvSpPr/>
          <p:nvPr/>
        </p:nvSpPr>
        <p:spPr>
          <a:xfrm>
            <a:off x="1981200" y="3886199"/>
            <a:ext cx="8153400" cy="1676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1981200" y="2133599"/>
            <a:ext cx="8153400" cy="1676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1981200" y="1447799"/>
            <a:ext cx="8153400" cy="609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ounded Rectangle 63"/>
          <p:cNvSpPr/>
          <p:nvPr/>
        </p:nvSpPr>
        <p:spPr>
          <a:xfrm>
            <a:off x="6400800" y="1531639"/>
            <a:ext cx="2819400" cy="449560"/>
          </a:xfrm>
          <a:prstGeom prst="roundRect">
            <a:avLst/>
          </a:prstGeom>
          <a:solidFill>
            <a:schemeClr val="bg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2"/>
                </a:solidFill>
                <a:cs typeface="Nazanin" pitchFamily="2" charset="-78"/>
              </a:rPr>
              <a:t>استراتژي: متنوع‌سازي كانال‌هاي ارائه خدمات</a:t>
            </a:r>
            <a:endParaRPr lang="en-US" b="1" dirty="0">
              <a:solidFill>
                <a:schemeClr val="tx2"/>
              </a:solidFill>
              <a:cs typeface="Nazanin" pitchFamily="2" charset="-78"/>
            </a:endParaRPr>
          </a:p>
        </p:txBody>
      </p:sp>
      <p:sp>
        <p:nvSpPr>
          <p:cNvPr id="65" name="Rounded Rectangle 64"/>
          <p:cNvSpPr/>
          <p:nvPr/>
        </p:nvSpPr>
        <p:spPr>
          <a:xfrm>
            <a:off x="6400800" y="2438399"/>
            <a:ext cx="2819400" cy="381000"/>
          </a:xfrm>
          <a:prstGeom prst="roundRect">
            <a:avLst/>
          </a:prstGeom>
          <a:solidFill>
            <a:schemeClr val="bg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2"/>
                </a:solidFill>
                <a:cs typeface="Nazanin" pitchFamily="2" charset="-78"/>
              </a:rPr>
              <a:t>اطلاعات: كدينگ حسابها</a:t>
            </a:r>
            <a:endParaRPr lang="en-US" b="1" dirty="0">
              <a:solidFill>
                <a:schemeClr val="tx2"/>
              </a:solidFill>
              <a:cs typeface="Nazanin" pitchFamily="2" charset="-78"/>
            </a:endParaRPr>
          </a:p>
        </p:txBody>
      </p:sp>
      <p:sp>
        <p:nvSpPr>
          <p:cNvPr id="66" name="Down Arrow 65"/>
          <p:cNvSpPr/>
          <p:nvPr/>
        </p:nvSpPr>
        <p:spPr>
          <a:xfrm rot="10800000">
            <a:off x="7467600" y="2133599"/>
            <a:ext cx="533400" cy="2286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ounded Rectangle 66"/>
          <p:cNvSpPr/>
          <p:nvPr/>
        </p:nvSpPr>
        <p:spPr>
          <a:xfrm>
            <a:off x="6400800" y="3276599"/>
            <a:ext cx="2819400" cy="381000"/>
          </a:xfrm>
          <a:prstGeom prst="roundRect">
            <a:avLst/>
          </a:prstGeom>
          <a:solidFill>
            <a:schemeClr val="bg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2"/>
                </a:solidFill>
                <a:cs typeface="Nazanin" pitchFamily="2" charset="-78"/>
              </a:rPr>
              <a:t>فرآيند: پرداخت بهاي خدمات</a:t>
            </a:r>
            <a:endParaRPr lang="en-US" b="1" dirty="0">
              <a:solidFill>
                <a:schemeClr val="tx2"/>
              </a:solidFill>
              <a:cs typeface="Nazanin" pitchFamily="2" charset="-78"/>
            </a:endParaRPr>
          </a:p>
        </p:txBody>
      </p:sp>
      <p:sp>
        <p:nvSpPr>
          <p:cNvPr id="68" name="Down Arrow 67"/>
          <p:cNvSpPr/>
          <p:nvPr/>
        </p:nvSpPr>
        <p:spPr>
          <a:xfrm rot="10800000">
            <a:off x="7467600" y="2971799"/>
            <a:ext cx="533400" cy="2286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ounded Rectangle 68"/>
          <p:cNvSpPr/>
          <p:nvPr/>
        </p:nvSpPr>
        <p:spPr>
          <a:xfrm>
            <a:off x="6400800" y="4190999"/>
            <a:ext cx="2819400" cy="381000"/>
          </a:xfrm>
          <a:prstGeom prst="roundRect">
            <a:avLst/>
          </a:prstGeom>
          <a:solidFill>
            <a:schemeClr val="bg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2"/>
                </a:solidFill>
                <a:cs typeface="Nazanin" pitchFamily="2" charset="-78"/>
              </a:rPr>
              <a:t>خدمت: </a:t>
            </a:r>
            <a:r>
              <a:rPr lang="en-US" b="1" dirty="0">
                <a:solidFill>
                  <a:schemeClr val="tx2"/>
                </a:solidFill>
                <a:latin typeface="Times New Roman" pitchFamily="18" charset="0"/>
                <a:ea typeface="Batang" pitchFamily="18" charset="-127"/>
                <a:cs typeface="Times New Roman" pitchFamily="18" charset="0"/>
              </a:rPr>
              <a:t>e-Payment</a:t>
            </a:r>
          </a:p>
        </p:txBody>
      </p:sp>
      <p:sp>
        <p:nvSpPr>
          <p:cNvPr id="70" name="Down Arrow 69"/>
          <p:cNvSpPr/>
          <p:nvPr/>
        </p:nvSpPr>
        <p:spPr>
          <a:xfrm rot="10800000">
            <a:off x="7467600" y="3886199"/>
            <a:ext cx="533400" cy="2286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ounded Rectangle 70"/>
          <p:cNvSpPr/>
          <p:nvPr/>
        </p:nvSpPr>
        <p:spPr>
          <a:xfrm>
            <a:off x="6400800" y="5029199"/>
            <a:ext cx="2819400" cy="381000"/>
          </a:xfrm>
          <a:prstGeom prst="roundRect">
            <a:avLst/>
          </a:prstGeom>
          <a:solidFill>
            <a:schemeClr val="bg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tx2"/>
                </a:solidFill>
                <a:cs typeface="Nazanin" pitchFamily="2" charset="-78"/>
              </a:rPr>
              <a:t>زيرساخت (شبكه، سخت‌افزار، ..)</a:t>
            </a:r>
            <a:endParaRPr lang="en-US" b="1" dirty="0">
              <a:solidFill>
                <a:schemeClr val="tx2"/>
              </a:solidFill>
              <a:cs typeface="Nazanin" pitchFamily="2" charset="-78"/>
            </a:endParaRPr>
          </a:p>
        </p:txBody>
      </p:sp>
      <p:sp>
        <p:nvSpPr>
          <p:cNvPr id="72" name="Down Arrow 71"/>
          <p:cNvSpPr/>
          <p:nvPr/>
        </p:nvSpPr>
        <p:spPr>
          <a:xfrm>
            <a:off x="7467600" y="4724399"/>
            <a:ext cx="533400" cy="2286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extBox 72"/>
          <p:cNvSpPr txBox="1"/>
          <p:nvPr/>
        </p:nvSpPr>
        <p:spPr>
          <a:xfrm>
            <a:off x="9167814" y="1658937"/>
            <a:ext cx="890587" cy="254000"/>
          </a:xfrm>
          <a:prstGeom prst="rect">
            <a:avLst/>
          </a:prstGeom>
          <a:noFill/>
        </p:spPr>
        <p:txBody>
          <a:bodyPr>
            <a:spAutoFit/>
          </a:bodyPr>
          <a:lstStyle/>
          <a:p>
            <a:pPr algn="ctr">
              <a:defRPr/>
            </a:pPr>
            <a:r>
              <a:rPr lang="en-US" sz="1050" b="1" dirty="0">
                <a:solidFill>
                  <a:schemeClr val="bg1"/>
                </a:solidFill>
              </a:rPr>
              <a:t>Strategy</a:t>
            </a:r>
          </a:p>
        </p:txBody>
      </p:sp>
      <p:sp>
        <p:nvSpPr>
          <p:cNvPr id="74" name="TextBox 73"/>
          <p:cNvSpPr txBox="1">
            <a:spLocks noChangeArrowheads="1"/>
          </p:cNvSpPr>
          <p:nvPr/>
        </p:nvSpPr>
        <p:spPr bwMode="auto">
          <a:xfrm>
            <a:off x="9096376" y="2801938"/>
            <a:ext cx="962025" cy="261937"/>
          </a:xfrm>
          <a:prstGeom prst="rect">
            <a:avLst/>
          </a:prstGeom>
          <a:noFill/>
          <a:ln w="9525">
            <a:noFill/>
            <a:miter lim="800000"/>
            <a:headEnd/>
            <a:tailEnd/>
          </a:ln>
        </p:spPr>
        <p:txBody>
          <a:bodyPr>
            <a:spAutoFit/>
          </a:bodyPr>
          <a:lstStyle/>
          <a:p>
            <a:pPr algn="ctr"/>
            <a:r>
              <a:rPr lang="en-US" sz="1100" b="1">
                <a:solidFill>
                  <a:schemeClr val="bg1"/>
                </a:solidFill>
              </a:rPr>
              <a:t>Business</a:t>
            </a:r>
          </a:p>
        </p:txBody>
      </p:sp>
      <p:sp>
        <p:nvSpPr>
          <p:cNvPr id="75" name="TextBox 74"/>
          <p:cNvSpPr txBox="1">
            <a:spLocks noChangeArrowheads="1"/>
          </p:cNvSpPr>
          <p:nvPr/>
        </p:nvSpPr>
        <p:spPr bwMode="auto">
          <a:xfrm>
            <a:off x="9024938" y="4654550"/>
            <a:ext cx="1033462" cy="246063"/>
          </a:xfrm>
          <a:prstGeom prst="rect">
            <a:avLst/>
          </a:prstGeom>
          <a:noFill/>
          <a:ln w="9525">
            <a:noFill/>
            <a:miter lim="800000"/>
            <a:headEnd/>
            <a:tailEnd/>
          </a:ln>
        </p:spPr>
        <p:txBody>
          <a:bodyPr>
            <a:spAutoFit/>
          </a:bodyPr>
          <a:lstStyle/>
          <a:p>
            <a:pPr algn="ctr"/>
            <a:r>
              <a:rPr lang="en-US" sz="1000" b="1">
                <a:solidFill>
                  <a:schemeClr val="tx2"/>
                </a:solidFill>
              </a:rPr>
              <a:t>Solution</a:t>
            </a:r>
          </a:p>
        </p:txBody>
      </p:sp>
      <p:sp>
        <p:nvSpPr>
          <p:cNvPr id="76" name="Flowchart: Preparation 75"/>
          <p:cNvSpPr/>
          <p:nvPr/>
        </p:nvSpPr>
        <p:spPr>
          <a:xfrm>
            <a:off x="4419600" y="1523999"/>
            <a:ext cx="1371600" cy="457200"/>
          </a:xfrm>
          <a:prstGeom prst="flowChartPreparat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rPr>
              <a:t>Strategy Model</a:t>
            </a:r>
          </a:p>
        </p:txBody>
      </p:sp>
      <p:cxnSp>
        <p:nvCxnSpPr>
          <p:cNvPr id="77" name="Elbow Connector 50"/>
          <p:cNvCxnSpPr>
            <a:stCxn id="64" idx="1"/>
            <a:endCxn id="76" idx="3"/>
          </p:cNvCxnSpPr>
          <p:nvPr/>
        </p:nvCxnSpPr>
        <p:spPr>
          <a:xfrm rot="10800000">
            <a:off x="5791200" y="1752599"/>
            <a:ext cx="609600" cy="3820"/>
          </a:xfrm>
          <a:prstGeom prst="straightConnector1">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8" name="Flowchart: Preparation 77"/>
          <p:cNvSpPr/>
          <p:nvPr/>
        </p:nvSpPr>
        <p:spPr>
          <a:xfrm>
            <a:off x="4419600" y="2209799"/>
            <a:ext cx="1371600" cy="457200"/>
          </a:xfrm>
          <a:prstGeom prst="flowChartPreparat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Information Model</a:t>
            </a:r>
          </a:p>
        </p:txBody>
      </p:sp>
      <p:cxnSp>
        <p:nvCxnSpPr>
          <p:cNvPr id="79" name="Elbow Connector 50"/>
          <p:cNvCxnSpPr>
            <a:endCxn id="78" idx="3"/>
          </p:cNvCxnSpPr>
          <p:nvPr/>
        </p:nvCxnSpPr>
        <p:spPr>
          <a:xfrm rot="10800000">
            <a:off x="5791200" y="2438399"/>
            <a:ext cx="609600" cy="38100"/>
          </a:xfrm>
          <a:prstGeom prst="straightConnector1">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0" name="Flowchart: Preparation 79"/>
          <p:cNvSpPr/>
          <p:nvPr/>
        </p:nvSpPr>
        <p:spPr>
          <a:xfrm>
            <a:off x="4419600" y="2743199"/>
            <a:ext cx="1371600" cy="457200"/>
          </a:xfrm>
          <a:prstGeom prst="flowChartPreparat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bg1"/>
                </a:solidFill>
              </a:rPr>
              <a:t>Organization Model</a:t>
            </a:r>
          </a:p>
        </p:txBody>
      </p:sp>
      <p:cxnSp>
        <p:nvCxnSpPr>
          <p:cNvPr id="81" name="Elbow Connector 50"/>
          <p:cNvCxnSpPr>
            <a:endCxn id="80" idx="3"/>
          </p:cNvCxnSpPr>
          <p:nvPr/>
        </p:nvCxnSpPr>
        <p:spPr>
          <a:xfrm rot="10800000">
            <a:off x="5791200" y="2971799"/>
            <a:ext cx="609600" cy="304800"/>
          </a:xfrm>
          <a:prstGeom prst="straightConnector1">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2" name="Flowchart: Preparation 81"/>
          <p:cNvSpPr/>
          <p:nvPr/>
        </p:nvSpPr>
        <p:spPr>
          <a:xfrm>
            <a:off x="4419600" y="3276599"/>
            <a:ext cx="1371600" cy="457200"/>
          </a:xfrm>
          <a:prstGeom prst="flowChartPreparat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Process Model</a:t>
            </a:r>
          </a:p>
        </p:txBody>
      </p:sp>
      <p:cxnSp>
        <p:nvCxnSpPr>
          <p:cNvPr id="83" name="Elbow Connector 50"/>
          <p:cNvCxnSpPr>
            <a:stCxn id="67" idx="1"/>
            <a:endCxn id="82" idx="3"/>
          </p:cNvCxnSpPr>
          <p:nvPr/>
        </p:nvCxnSpPr>
        <p:spPr>
          <a:xfrm rot="10800000" flipV="1">
            <a:off x="5791200" y="3467099"/>
            <a:ext cx="609600" cy="38100"/>
          </a:xfrm>
          <a:prstGeom prst="straightConnector1">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4" name="Flowchart: Preparation 83"/>
          <p:cNvSpPr/>
          <p:nvPr/>
        </p:nvSpPr>
        <p:spPr>
          <a:xfrm>
            <a:off x="4419600" y="3962399"/>
            <a:ext cx="1371600" cy="457200"/>
          </a:xfrm>
          <a:prstGeom prst="flowChartPreparat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Application Model</a:t>
            </a:r>
          </a:p>
        </p:txBody>
      </p:sp>
      <p:cxnSp>
        <p:nvCxnSpPr>
          <p:cNvPr id="85" name="Elbow Connector 50"/>
          <p:cNvCxnSpPr>
            <a:endCxn id="84" idx="3"/>
          </p:cNvCxnSpPr>
          <p:nvPr/>
        </p:nvCxnSpPr>
        <p:spPr>
          <a:xfrm rot="10800000">
            <a:off x="5791200" y="4190999"/>
            <a:ext cx="609600" cy="38100"/>
          </a:xfrm>
          <a:prstGeom prst="straightConnector1">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6" name="Flowchart: Preparation 85"/>
          <p:cNvSpPr/>
          <p:nvPr/>
        </p:nvSpPr>
        <p:spPr>
          <a:xfrm>
            <a:off x="4419600" y="4495799"/>
            <a:ext cx="1371600" cy="457200"/>
          </a:xfrm>
          <a:prstGeom prst="flowChartPreparat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Service Model</a:t>
            </a:r>
          </a:p>
        </p:txBody>
      </p:sp>
      <p:cxnSp>
        <p:nvCxnSpPr>
          <p:cNvPr id="87" name="Elbow Connector 50"/>
          <p:cNvCxnSpPr>
            <a:stCxn id="69" idx="1"/>
            <a:endCxn id="86" idx="3"/>
          </p:cNvCxnSpPr>
          <p:nvPr/>
        </p:nvCxnSpPr>
        <p:spPr>
          <a:xfrm rot="10800000" flipV="1">
            <a:off x="5791200" y="4381499"/>
            <a:ext cx="609600" cy="342900"/>
          </a:xfrm>
          <a:prstGeom prst="straightConnector1">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8" name="Flowchart: Preparation 87"/>
          <p:cNvSpPr/>
          <p:nvPr/>
        </p:nvSpPr>
        <p:spPr>
          <a:xfrm>
            <a:off x="4419600" y="5029199"/>
            <a:ext cx="1371600" cy="457200"/>
          </a:xfrm>
          <a:prstGeom prst="flowChartPreparati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50" dirty="0">
                <a:solidFill>
                  <a:schemeClr val="bg1"/>
                </a:solidFill>
              </a:rPr>
              <a:t>Infrastructure </a:t>
            </a:r>
            <a:r>
              <a:rPr lang="en-US" sz="1200" dirty="0">
                <a:solidFill>
                  <a:schemeClr val="bg1"/>
                </a:solidFill>
              </a:rPr>
              <a:t>Models</a:t>
            </a:r>
          </a:p>
        </p:txBody>
      </p:sp>
      <p:cxnSp>
        <p:nvCxnSpPr>
          <p:cNvPr id="89" name="Elbow Connector 50"/>
          <p:cNvCxnSpPr>
            <a:endCxn id="88" idx="3"/>
          </p:cNvCxnSpPr>
          <p:nvPr/>
        </p:nvCxnSpPr>
        <p:spPr>
          <a:xfrm rot="10800000">
            <a:off x="5791200" y="5257799"/>
            <a:ext cx="609600" cy="38100"/>
          </a:xfrm>
          <a:prstGeom prst="straightConnector1">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90" name="Diagram 89"/>
          <p:cNvGraphicFramePr/>
          <p:nvPr>
            <p:extLst>
              <p:ext uri="{D42A27DB-BD31-4B8C-83A1-F6EECF244321}">
                <p14:modId xmlns:p14="http://schemas.microsoft.com/office/powerpoint/2010/main" val="1143399868"/>
              </p:ext>
            </p:extLst>
          </p:nvPr>
        </p:nvGraphicFramePr>
        <p:xfrm>
          <a:off x="1371600" y="1981183"/>
          <a:ext cx="22098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1" name="Elbow Connector 50"/>
          <p:cNvCxnSpPr/>
          <p:nvPr/>
        </p:nvCxnSpPr>
        <p:spPr>
          <a:xfrm rot="10800000" flipV="1">
            <a:off x="3048000" y="1752599"/>
            <a:ext cx="1371600" cy="457200"/>
          </a:xfrm>
          <a:prstGeom prst="curvedConnector3">
            <a:avLst>
              <a:gd name="adj1" fmla="val 50000"/>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2" name="Elbow Connector 50"/>
          <p:cNvCxnSpPr>
            <a:stCxn id="78" idx="1"/>
          </p:cNvCxnSpPr>
          <p:nvPr/>
        </p:nvCxnSpPr>
        <p:spPr>
          <a:xfrm rot="10800000" flipV="1">
            <a:off x="3124200" y="2438399"/>
            <a:ext cx="1295400" cy="533400"/>
          </a:xfrm>
          <a:prstGeom prst="curvedConnector3">
            <a:avLst>
              <a:gd name="adj1" fmla="val 50000"/>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3" name="Elbow Connector 50"/>
          <p:cNvCxnSpPr>
            <a:stCxn id="80" idx="1"/>
          </p:cNvCxnSpPr>
          <p:nvPr/>
        </p:nvCxnSpPr>
        <p:spPr>
          <a:xfrm rot="10800000">
            <a:off x="3048000" y="2438399"/>
            <a:ext cx="1371600" cy="533400"/>
          </a:xfrm>
          <a:prstGeom prst="curvedConnector3">
            <a:avLst>
              <a:gd name="adj1" fmla="val 50000"/>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4" name="Elbow Connector 50"/>
          <p:cNvCxnSpPr>
            <a:stCxn id="82" idx="1"/>
          </p:cNvCxnSpPr>
          <p:nvPr/>
        </p:nvCxnSpPr>
        <p:spPr>
          <a:xfrm rot="10800000">
            <a:off x="3048000" y="2590799"/>
            <a:ext cx="1371600" cy="914400"/>
          </a:xfrm>
          <a:prstGeom prst="curvedConnector3">
            <a:avLst>
              <a:gd name="adj1" fmla="val 50000"/>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5" name="Elbow Connector 50"/>
          <p:cNvCxnSpPr>
            <a:stCxn id="84" idx="1"/>
          </p:cNvCxnSpPr>
          <p:nvPr/>
        </p:nvCxnSpPr>
        <p:spPr>
          <a:xfrm rot="10800000">
            <a:off x="3352800" y="3581399"/>
            <a:ext cx="1066800" cy="609600"/>
          </a:xfrm>
          <a:prstGeom prst="curvedConnector3">
            <a:avLst>
              <a:gd name="adj1" fmla="val 50000"/>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6" name="Elbow Connector 50"/>
          <p:cNvCxnSpPr>
            <a:stCxn id="86" idx="1"/>
          </p:cNvCxnSpPr>
          <p:nvPr/>
        </p:nvCxnSpPr>
        <p:spPr>
          <a:xfrm rot="10800000">
            <a:off x="3352800" y="3962399"/>
            <a:ext cx="1066800" cy="762000"/>
          </a:xfrm>
          <a:prstGeom prst="curvedConnector3">
            <a:avLst>
              <a:gd name="adj1" fmla="val 50000"/>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7" name="Elbow Connector 50"/>
          <p:cNvCxnSpPr>
            <a:stCxn id="88" idx="1"/>
          </p:cNvCxnSpPr>
          <p:nvPr/>
        </p:nvCxnSpPr>
        <p:spPr>
          <a:xfrm rot="10800000">
            <a:off x="3657600" y="4724399"/>
            <a:ext cx="762000" cy="533400"/>
          </a:xfrm>
          <a:prstGeom prst="curvedConnector3">
            <a:avLst>
              <a:gd name="adj1" fmla="val 50000"/>
            </a:avLst>
          </a:prstGeom>
          <a:ln w="2540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248400" y="1295399"/>
            <a:ext cx="4038600" cy="48006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en-US" dirty="0">
                <a:solidFill>
                  <a:schemeClr val="tx1"/>
                </a:solidFill>
              </a:rPr>
              <a:t>Project / Program Mgmt.</a:t>
            </a:r>
          </a:p>
        </p:txBody>
      </p:sp>
      <p:sp>
        <p:nvSpPr>
          <p:cNvPr id="99" name="Rectangle 98"/>
          <p:cNvSpPr/>
          <p:nvPr/>
        </p:nvSpPr>
        <p:spPr>
          <a:xfrm>
            <a:off x="4114800" y="1295399"/>
            <a:ext cx="2057400" cy="48006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en-US" dirty="0">
                <a:solidFill>
                  <a:schemeClr val="tx1"/>
                </a:solidFill>
              </a:rPr>
              <a:t>EA Models</a:t>
            </a:r>
          </a:p>
        </p:txBody>
      </p:sp>
      <p:sp>
        <p:nvSpPr>
          <p:cNvPr id="100" name="Rounded Rectangle 99"/>
          <p:cNvSpPr/>
          <p:nvPr/>
        </p:nvSpPr>
        <p:spPr>
          <a:xfrm>
            <a:off x="6384032" y="4195935"/>
            <a:ext cx="2819400" cy="381000"/>
          </a:xfrm>
          <a:prstGeom prst="roundRect">
            <a:avLst/>
          </a:prstGeom>
          <a:solidFill>
            <a:srgbClr val="FF00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bg1"/>
                </a:solidFill>
                <a:cs typeface="B Nazanin" panose="00000400000000000000" pitchFamily="2" charset="-78"/>
              </a:rPr>
              <a:t>خدمت:</a:t>
            </a:r>
            <a:r>
              <a:rPr lang="fa-IR" b="1" dirty="0">
                <a:solidFill>
                  <a:schemeClr val="bg1"/>
                </a:solidFill>
                <a:cs typeface="Nazanin" pitchFamily="2" charset="-78"/>
              </a:rPr>
              <a:t> </a:t>
            </a:r>
            <a:r>
              <a:rPr lang="en-US" b="1" dirty="0">
                <a:solidFill>
                  <a:schemeClr val="bg1"/>
                </a:solidFill>
                <a:cs typeface="B Nazanin" panose="00000400000000000000" pitchFamily="2" charset="-78"/>
              </a:rPr>
              <a:t>e-Paymen</a:t>
            </a:r>
            <a:r>
              <a:rPr lang="en-US" b="1" dirty="0">
                <a:solidFill>
                  <a:schemeClr val="bg1"/>
                </a:solidFill>
                <a:latin typeface="Times New Roman" pitchFamily="18" charset="0"/>
                <a:ea typeface="Batang" pitchFamily="18" charset="-127"/>
                <a:cs typeface="Times New Roman" pitchFamily="18" charset="0"/>
              </a:rPr>
              <a:t>t</a:t>
            </a:r>
          </a:p>
        </p:txBody>
      </p:sp>
      <p:cxnSp>
        <p:nvCxnSpPr>
          <p:cNvPr id="101" name="Elbow Connector 50"/>
          <p:cNvCxnSpPr>
            <a:stCxn id="100" idx="1"/>
          </p:cNvCxnSpPr>
          <p:nvPr/>
        </p:nvCxnSpPr>
        <p:spPr>
          <a:xfrm rot="10800000" flipV="1">
            <a:off x="5807968" y="4386435"/>
            <a:ext cx="576064" cy="31355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2" name="Flowchart: Preparation 101"/>
          <p:cNvSpPr/>
          <p:nvPr/>
        </p:nvSpPr>
        <p:spPr>
          <a:xfrm>
            <a:off x="4436368" y="4483967"/>
            <a:ext cx="1371600" cy="457200"/>
          </a:xfrm>
          <a:prstGeom prst="flowChartPrepa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Service Model</a:t>
            </a:r>
          </a:p>
        </p:txBody>
      </p:sp>
      <p:cxnSp>
        <p:nvCxnSpPr>
          <p:cNvPr id="103" name="Elbow Connector 50"/>
          <p:cNvCxnSpPr>
            <a:endCxn id="84" idx="3"/>
          </p:cNvCxnSpPr>
          <p:nvPr/>
        </p:nvCxnSpPr>
        <p:spPr>
          <a:xfrm rot="10800000">
            <a:off x="5791200" y="4190999"/>
            <a:ext cx="592832" cy="7694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4" name="Flowchart: Preparation 103"/>
          <p:cNvSpPr/>
          <p:nvPr/>
        </p:nvSpPr>
        <p:spPr>
          <a:xfrm>
            <a:off x="4436368" y="3954759"/>
            <a:ext cx="1371600" cy="457200"/>
          </a:xfrm>
          <a:prstGeom prst="flowChartPrepa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Application Model</a:t>
            </a:r>
          </a:p>
        </p:txBody>
      </p:sp>
      <p:cxnSp>
        <p:nvCxnSpPr>
          <p:cNvPr id="105" name="Elbow Connector 50"/>
          <p:cNvCxnSpPr/>
          <p:nvPr/>
        </p:nvCxnSpPr>
        <p:spPr>
          <a:xfrm rot="10800000">
            <a:off x="3359697" y="3628999"/>
            <a:ext cx="1066800" cy="609600"/>
          </a:xfrm>
          <a:prstGeom prst="curvedConnector3">
            <a:avLst>
              <a:gd name="adj1" fmla="val 5000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6" name="Elbow Connector 50"/>
          <p:cNvCxnSpPr/>
          <p:nvPr/>
        </p:nvCxnSpPr>
        <p:spPr>
          <a:xfrm rot="10800000">
            <a:off x="3359697" y="4009999"/>
            <a:ext cx="1066800" cy="762000"/>
          </a:xfrm>
          <a:prstGeom prst="curvedConnector3">
            <a:avLst>
              <a:gd name="adj1" fmla="val 5000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7" name="Elbow Connector 50"/>
          <p:cNvCxnSpPr/>
          <p:nvPr/>
        </p:nvCxnSpPr>
        <p:spPr>
          <a:xfrm rot="10800000" flipV="1">
            <a:off x="3144416" y="2395735"/>
            <a:ext cx="1295400" cy="533400"/>
          </a:xfrm>
          <a:prstGeom prst="curvedConnector3">
            <a:avLst>
              <a:gd name="adj1" fmla="val 50000"/>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08" name="Elbow Connector 50"/>
          <p:cNvCxnSpPr/>
          <p:nvPr/>
        </p:nvCxnSpPr>
        <p:spPr>
          <a:xfrm rot="10800000">
            <a:off x="3068216" y="2395735"/>
            <a:ext cx="1371600" cy="533400"/>
          </a:xfrm>
          <a:prstGeom prst="curvedConnector3">
            <a:avLst>
              <a:gd name="adj1" fmla="val 50000"/>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09" name="Elbow Connector 50"/>
          <p:cNvCxnSpPr/>
          <p:nvPr/>
        </p:nvCxnSpPr>
        <p:spPr>
          <a:xfrm rot="10800000">
            <a:off x="3068216" y="2548135"/>
            <a:ext cx="1371600" cy="914400"/>
          </a:xfrm>
          <a:prstGeom prst="curvedConnector3">
            <a:avLst>
              <a:gd name="adj1" fmla="val 50000"/>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10" name="Flowchart: Preparation 109"/>
          <p:cNvSpPr/>
          <p:nvPr/>
        </p:nvSpPr>
        <p:spPr>
          <a:xfrm>
            <a:off x="4436368" y="2179711"/>
            <a:ext cx="1371600" cy="457200"/>
          </a:xfrm>
          <a:prstGeom prst="flowChartPrepa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Information Model</a:t>
            </a:r>
          </a:p>
        </p:txBody>
      </p:sp>
      <p:sp>
        <p:nvSpPr>
          <p:cNvPr id="111" name="Flowchart: Preparation 110"/>
          <p:cNvSpPr/>
          <p:nvPr/>
        </p:nvSpPr>
        <p:spPr>
          <a:xfrm>
            <a:off x="4436368" y="2713111"/>
            <a:ext cx="1371600" cy="457200"/>
          </a:xfrm>
          <a:prstGeom prst="flowChartPrepa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bg1"/>
                </a:solidFill>
              </a:rPr>
              <a:t>Organization Model</a:t>
            </a:r>
          </a:p>
        </p:txBody>
      </p:sp>
      <p:sp>
        <p:nvSpPr>
          <p:cNvPr id="112" name="Flowchart: Preparation 111"/>
          <p:cNvSpPr/>
          <p:nvPr/>
        </p:nvSpPr>
        <p:spPr>
          <a:xfrm>
            <a:off x="4436368" y="3246511"/>
            <a:ext cx="1371600" cy="457200"/>
          </a:xfrm>
          <a:prstGeom prst="flowChartPrepa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dirty="0">
                <a:solidFill>
                  <a:schemeClr val="bg1"/>
                </a:solidFill>
              </a:rPr>
              <a:t>Process Model</a:t>
            </a:r>
          </a:p>
        </p:txBody>
      </p:sp>
      <p:cxnSp>
        <p:nvCxnSpPr>
          <p:cNvPr id="113" name="Elbow Connector 50"/>
          <p:cNvCxnSpPr/>
          <p:nvPr/>
        </p:nvCxnSpPr>
        <p:spPr>
          <a:xfrm rot="10800000">
            <a:off x="5807969" y="2467743"/>
            <a:ext cx="609600" cy="38100"/>
          </a:xfrm>
          <a:prstGeom prst="straightConnector1">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14" name="Elbow Connector 50"/>
          <p:cNvCxnSpPr/>
          <p:nvPr/>
        </p:nvCxnSpPr>
        <p:spPr>
          <a:xfrm rot="10800000">
            <a:off x="5807969" y="3001143"/>
            <a:ext cx="609600" cy="304800"/>
          </a:xfrm>
          <a:prstGeom prst="straightConnector1">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15" name="Elbow Connector 50"/>
          <p:cNvCxnSpPr/>
          <p:nvPr/>
        </p:nvCxnSpPr>
        <p:spPr>
          <a:xfrm rot="10800000" flipV="1">
            <a:off x="5807969" y="3496443"/>
            <a:ext cx="609600" cy="38100"/>
          </a:xfrm>
          <a:prstGeom prst="straightConnector1">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16" name="Rounded Rectangle 115"/>
          <p:cNvSpPr/>
          <p:nvPr/>
        </p:nvSpPr>
        <p:spPr>
          <a:xfrm>
            <a:off x="6384032" y="2467743"/>
            <a:ext cx="2819400" cy="381000"/>
          </a:xfrm>
          <a:prstGeom prst="roundRect">
            <a:avLst/>
          </a:prstGeom>
          <a:solidFill>
            <a:srgbClr val="FF00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bg1"/>
                </a:solidFill>
                <a:cs typeface="B Nazanin" panose="00000400000000000000" pitchFamily="2" charset="-78"/>
              </a:rPr>
              <a:t>اطلاعات: كدينگ حسابها</a:t>
            </a:r>
            <a:endParaRPr lang="en-US" b="1" dirty="0">
              <a:solidFill>
                <a:schemeClr val="bg1"/>
              </a:solidFill>
              <a:cs typeface="B Nazanin" panose="00000400000000000000" pitchFamily="2" charset="-78"/>
            </a:endParaRPr>
          </a:p>
        </p:txBody>
      </p:sp>
      <p:sp>
        <p:nvSpPr>
          <p:cNvPr id="117" name="Rounded Rectangle 116"/>
          <p:cNvSpPr/>
          <p:nvPr/>
        </p:nvSpPr>
        <p:spPr>
          <a:xfrm>
            <a:off x="6384032" y="3305943"/>
            <a:ext cx="2819400" cy="381000"/>
          </a:xfrm>
          <a:prstGeom prst="roundRect">
            <a:avLst/>
          </a:prstGeom>
          <a:solidFill>
            <a:srgbClr val="FF00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bg1"/>
                </a:solidFill>
                <a:cs typeface="B Nazanin" panose="00000400000000000000" pitchFamily="2" charset="-78"/>
              </a:rPr>
              <a:t>فرآيند: پرداخت بهاي خدمات</a:t>
            </a:r>
            <a:endParaRPr lang="en-US" b="1" dirty="0">
              <a:solidFill>
                <a:schemeClr val="bg1"/>
              </a:solidFill>
              <a:cs typeface="B Nazanin" panose="00000400000000000000" pitchFamily="2" charset="-78"/>
            </a:endParaRPr>
          </a:p>
        </p:txBody>
      </p:sp>
      <p:cxnSp>
        <p:nvCxnSpPr>
          <p:cNvPr id="118" name="Elbow Connector 50"/>
          <p:cNvCxnSpPr/>
          <p:nvPr/>
        </p:nvCxnSpPr>
        <p:spPr>
          <a:xfrm rot="10800000">
            <a:off x="3647729" y="4699991"/>
            <a:ext cx="762000" cy="533400"/>
          </a:xfrm>
          <a:prstGeom prst="curvedConnector3">
            <a:avLst>
              <a:gd name="adj1" fmla="val 50000"/>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19" name="Flowchart: Preparation 118"/>
          <p:cNvSpPr/>
          <p:nvPr/>
        </p:nvSpPr>
        <p:spPr>
          <a:xfrm>
            <a:off x="4439816" y="5034879"/>
            <a:ext cx="1371600" cy="457200"/>
          </a:xfrm>
          <a:prstGeom prst="flowChartPrepa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50" dirty="0">
                <a:solidFill>
                  <a:schemeClr val="bg1"/>
                </a:solidFill>
              </a:rPr>
              <a:t>Infrastructure </a:t>
            </a:r>
            <a:r>
              <a:rPr lang="en-US" sz="1200" dirty="0">
                <a:solidFill>
                  <a:schemeClr val="bg1"/>
                </a:solidFill>
              </a:rPr>
              <a:t>Models</a:t>
            </a:r>
          </a:p>
        </p:txBody>
      </p:sp>
      <p:cxnSp>
        <p:nvCxnSpPr>
          <p:cNvPr id="120" name="Elbow Connector 50"/>
          <p:cNvCxnSpPr/>
          <p:nvPr/>
        </p:nvCxnSpPr>
        <p:spPr>
          <a:xfrm rot="10800000">
            <a:off x="5807969" y="5276055"/>
            <a:ext cx="609600" cy="38100"/>
          </a:xfrm>
          <a:prstGeom prst="straightConnector1">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6384032" y="5060031"/>
            <a:ext cx="2819400" cy="381000"/>
          </a:xfrm>
          <a:prstGeom prst="roundRect">
            <a:avLst/>
          </a:prstGeom>
          <a:solidFill>
            <a:srgbClr val="FF00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bg1"/>
                </a:solidFill>
                <a:cs typeface="B Nazanin" panose="00000400000000000000" pitchFamily="2" charset="-78"/>
              </a:rPr>
              <a:t>زيرساخت (شبكه، سخت‌افزار، ..)</a:t>
            </a:r>
            <a:endParaRPr lang="en-US" b="1" dirty="0">
              <a:solidFill>
                <a:schemeClr val="bg1"/>
              </a:solidFill>
              <a:cs typeface="B Nazanin" panose="00000400000000000000" pitchFamily="2" charset="-78"/>
            </a:endParaRPr>
          </a:p>
        </p:txBody>
      </p:sp>
      <p:cxnSp>
        <p:nvCxnSpPr>
          <p:cNvPr id="122" name="Elbow Connector 50"/>
          <p:cNvCxnSpPr/>
          <p:nvPr/>
        </p:nvCxnSpPr>
        <p:spPr>
          <a:xfrm rot="10800000" flipV="1">
            <a:off x="3071665" y="1747663"/>
            <a:ext cx="1371600" cy="457200"/>
          </a:xfrm>
          <a:prstGeom prst="curvedConnector3">
            <a:avLst>
              <a:gd name="adj1" fmla="val 50000"/>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23" name="Flowchart: Preparation 122"/>
          <p:cNvSpPr/>
          <p:nvPr/>
        </p:nvSpPr>
        <p:spPr>
          <a:xfrm>
            <a:off x="4439816" y="1531639"/>
            <a:ext cx="1371600" cy="457200"/>
          </a:xfrm>
          <a:prstGeom prst="flowChartPrepa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rPr>
              <a:t>Strategy Model</a:t>
            </a:r>
          </a:p>
        </p:txBody>
      </p:sp>
      <p:cxnSp>
        <p:nvCxnSpPr>
          <p:cNvPr id="124" name="Elbow Connector 50"/>
          <p:cNvCxnSpPr/>
          <p:nvPr/>
        </p:nvCxnSpPr>
        <p:spPr>
          <a:xfrm rot="10800000">
            <a:off x="5807968" y="1747663"/>
            <a:ext cx="609600" cy="3820"/>
          </a:xfrm>
          <a:prstGeom prst="straightConnector1">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6384032" y="1531639"/>
            <a:ext cx="2819400" cy="449560"/>
          </a:xfrm>
          <a:prstGeom prst="roundRect">
            <a:avLst/>
          </a:prstGeom>
          <a:solidFill>
            <a:srgbClr val="FF00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b="1" dirty="0">
                <a:solidFill>
                  <a:schemeClr val="bg1"/>
                </a:solidFill>
                <a:cs typeface="B Nazanin" panose="00000400000000000000" pitchFamily="2" charset="-78"/>
              </a:rPr>
              <a:t>استراتژي: متنوع‌سازي كانال‌هاي ارائه خدمات</a:t>
            </a:r>
            <a:endParaRPr lang="en-US" b="1" dirty="0">
              <a:solidFill>
                <a:schemeClr val="bg1"/>
              </a:solidFill>
              <a:cs typeface="B Nazanin" panose="00000400000000000000" pitchFamily="2" charset="-78"/>
            </a:endParaRPr>
          </a:p>
        </p:txBody>
      </p:sp>
      <p:sp>
        <p:nvSpPr>
          <p:cNvPr id="126" name="Rectangle 125"/>
          <p:cNvSpPr/>
          <p:nvPr/>
        </p:nvSpPr>
        <p:spPr>
          <a:xfrm>
            <a:off x="1828800" y="1295399"/>
            <a:ext cx="2209800" cy="48006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en-US" dirty="0">
                <a:solidFill>
                  <a:schemeClr val="tx1"/>
                </a:solidFill>
              </a:rPr>
              <a:t>EA Repository</a:t>
            </a:r>
          </a:p>
        </p:txBody>
      </p:sp>
    </p:spTree>
    <p:extLst>
      <p:ext uri="{BB962C8B-B14F-4D97-AF65-F5344CB8AC3E}">
        <p14:creationId xmlns:p14="http://schemas.microsoft.com/office/powerpoint/2010/main" val="36616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ipe(right)">
                                      <p:cBhvr>
                                        <p:cTn id="12" dur="500"/>
                                        <p:tgtEl>
                                          <p:spTgt spid="101"/>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ipe(right)">
                                      <p:cBhvr>
                                        <p:cTn id="16" dur="500"/>
                                        <p:tgtEl>
                                          <p:spTgt spid="10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wipe(down)">
                                      <p:cBhvr>
                                        <p:cTn id="21" dur="500"/>
                                        <p:tgtEl>
                                          <p:spTgt spid="103"/>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wipe(right)">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down)">
                                      <p:cBhvr>
                                        <p:cTn id="30" dur="500"/>
                                        <p:tgtEl>
                                          <p:spTgt spid="105"/>
                                        </p:tgtEl>
                                      </p:cBhvr>
                                    </p:animEffect>
                                  </p:childTnLst>
                                </p:cTn>
                              </p:par>
                              <p:par>
                                <p:cTn id="31" presetID="22" presetClass="entr" presetSubtype="4" fill="hold" nodeType="withEffect">
                                  <p:stCondLst>
                                    <p:cond delay="0"/>
                                  </p:stCondLst>
                                  <p:childTnLst>
                                    <p:set>
                                      <p:cBhvr>
                                        <p:cTn id="32" dur="1" fill="hold">
                                          <p:stCondLst>
                                            <p:cond delay="0"/>
                                          </p:stCondLst>
                                        </p:cTn>
                                        <p:tgtEl>
                                          <p:spTgt spid="106"/>
                                        </p:tgtEl>
                                        <p:attrNameLst>
                                          <p:attrName>style.visibility</p:attrName>
                                        </p:attrNameLst>
                                      </p:cBhvr>
                                      <p:to>
                                        <p:strVal val="visible"/>
                                      </p:to>
                                    </p:set>
                                    <p:animEffect transition="in" filter="wipe(down)">
                                      <p:cBhvr>
                                        <p:cTn id="33" dur="500"/>
                                        <p:tgtEl>
                                          <p:spTgt spid="10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par>
                                <p:cTn id="39" presetID="22" presetClass="entr" presetSubtype="8" fill="hold" nodeType="with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left)">
                                      <p:cBhvr>
                                        <p:cTn id="41" dur="500"/>
                                        <p:tgtEl>
                                          <p:spTgt spid="108"/>
                                        </p:tgtEl>
                                      </p:cBhvr>
                                    </p:animEffect>
                                  </p:childTnLst>
                                </p:cTn>
                              </p:par>
                              <p:par>
                                <p:cTn id="42" presetID="22" presetClass="entr" presetSubtype="8" fill="hold" nodeType="withEffect">
                                  <p:stCondLst>
                                    <p:cond delay="0"/>
                                  </p:stCondLst>
                                  <p:childTnLst>
                                    <p:set>
                                      <p:cBhvr>
                                        <p:cTn id="43" dur="1" fill="hold">
                                          <p:stCondLst>
                                            <p:cond delay="0"/>
                                          </p:stCondLst>
                                        </p:cTn>
                                        <p:tgtEl>
                                          <p:spTgt spid="109"/>
                                        </p:tgtEl>
                                        <p:attrNameLst>
                                          <p:attrName>style.visibility</p:attrName>
                                        </p:attrNameLst>
                                      </p:cBhvr>
                                      <p:to>
                                        <p:strVal val="visible"/>
                                      </p:to>
                                    </p:set>
                                    <p:animEffect transition="in" filter="wipe(left)">
                                      <p:cBhvr>
                                        <p:cTn id="44" dur="500"/>
                                        <p:tgtEl>
                                          <p:spTgt spid="109"/>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wipe(left)">
                                      <p:cBhvr>
                                        <p:cTn id="48" dur="500"/>
                                        <p:tgtEl>
                                          <p:spTgt spid="11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wipe(left)">
                                      <p:cBhvr>
                                        <p:cTn id="51" dur="500"/>
                                        <p:tgtEl>
                                          <p:spTgt spid="11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wipe(left)">
                                      <p:cBhvr>
                                        <p:cTn id="54" dur="500"/>
                                        <p:tgtEl>
                                          <p:spTgt spid="1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wipe(left)">
                                      <p:cBhvr>
                                        <p:cTn id="59" dur="500"/>
                                        <p:tgtEl>
                                          <p:spTgt spid="113"/>
                                        </p:tgtEl>
                                      </p:cBhvr>
                                    </p:animEffect>
                                  </p:childTnLst>
                                </p:cTn>
                              </p:par>
                              <p:par>
                                <p:cTn id="60" presetID="22" presetClass="entr" presetSubtype="8" fill="hold"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wipe(left)">
                                      <p:cBhvr>
                                        <p:cTn id="62" dur="500"/>
                                        <p:tgtEl>
                                          <p:spTgt spid="114"/>
                                        </p:tgtEl>
                                      </p:cBhvr>
                                    </p:animEffect>
                                  </p:childTnLst>
                                </p:cTn>
                              </p:par>
                              <p:par>
                                <p:cTn id="63" presetID="22" presetClass="entr" presetSubtype="8" fill="hold" nodeType="with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left)">
                                      <p:cBhvr>
                                        <p:cTn id="65" dur="500"/>
                                        <p:tgtEl>
                                          <p:spTgt spid="115"/>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wipe(left)">
                                      <p:cBhvr>
                                        <p:cTn id="69" dur="500"/>
                                        <p:tgtEl>
                                          <p:spTgt spid="11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500"/>
                                        <p:tgtEl>
                                          <p:spTgt spid="1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wipe(left)">
                                      <p:cBhvr>
                                        <p:cTn id="77" dur="500"/>
                                        <p:tgtEl>
                                          <p:spTgt spid="118"/>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wipe(left)">
                                      <p:cBhvr>
                                        <p:cTn id="81" dur="500"/>
                                        <p:tgtEl>
                                          <p:spTgt spid="119"/>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wipe(left)">
                                      <p:cBhvr>
                                        <p:cTn id="89" dur="500"/>
                                        <p:tgtEl>
                                          <p:spTgt spid="121"/>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122"/>
                                        </p:tgtEl>
                                        <p:attrNameLst>
                                          <p:attrName>style.visibility</p:attrName>
                                        </p:attrNameLst>
                                      </p:cBhvr>
                                      <p:to>
                                        <p:strVal val="visible"/>
                                      </p:to>
                                    </p:set>
                                    <p:animEffect transition="in" filter="wipe(left)">
                                      <p:cBhvr>
                                        <p:cTn id="93" dur="500"/>
                                        <p:tgtEl>
                                          <p:spTgt spid="122"/>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wipe(left)">
                                      <p:cBhvr>
                                        <p:cTn id="97" dur="500"/>
                                        <p:tgtEl>
                                          <p:spTgt spid="123"/>
                                        </p:tgtEl>
                                      </p:cBhvr>
                                    </p:animEffect>
                                  </p:childTnLst>
                                </p:cTn>
                              </p:par>
                            </p:childTnLst>
                          </p:cTn>
                        </p:par>
                        <p:par>
                          <p:cTn id="98" fill="hold">
                            <p:stCondLst>
                              <p:cond delay="3000"/>
                            </p:stCondLst>
                            <p:childTnLst>
                              <p:par>
                                <p:cTn id="99" presetID="22" presetClass="entr" presetSubtype="8" fill="hold" nodeType="afterEffect">
                                  <p:stCondLst>
                                    <p:cond delay="0"/>
                                  </p:stCondLst>
                                  <p:childTnLst>
                                    <p:set>
                                      <p:cBhvr>
                                        <p:cTn id="100" dur="1" fill="hold">
                                          <p:stCondLst>
                                            <p:cond delay="0"/>
                                          </p:stCondLst>
                                        </p:cTn>
                                        <p:tgtEl>
                                          <p:spTgt spid="124"/>
                                        </p:tgtEl>
                                        <p:attrNameLst>
                                          <p:attrName>style.visibility</p:attrName>
                                        </p:attrNameLst>
                                      </p:cBhvr>
                                      <p:to>
                                        <p:strVal val="visible"/>
                                      </p:to>
                                    </p:set>
                                    <p:animEffect transition="in" filter="wipe(left)">
                                      <p:cBhvr>
                                        <p:cTn id="101" dur="500"/>
                                        <p:tgtEl>
                                          <p:spTgt spid="12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125"/>
                                        </p:tgtEl>
                                        <p:attrNameLst>
                                          <p:attrName>style.visibility</p:attrName>
                                        </p:attrNameLst>
                                      </p:cBhvr>
                                      <p:to>
                                        <p:strVal val="visible"/>
                                      </p:to>
                                    </p:set>
                                    <p:animEffect transition="in" filter="wipe(left)">
                                      <p:cBhvr>
                                        <p:cTn id="10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2" grpId="0" animBg="1"/>
      <p:bldP spid="104" grpId="0" animBg="1"/>
      <p:bldP spid="110" grpId="0" animBg="1"/>
      <p:bldP spid="111" grpId="0" animBg="1"/>
      <p:bldP spid="112" grpId="0" animBg="1"/>
      <p:bldP spid="116" grpId="0" animBg="1"/>
      <p:bldP spid="117" grpId="0" animBg="1"/>
      <p:bldP spid="119" grpId="0" animBg="1"/>
      <p:bldP spid="121" grpId="0" animBg="1"/>
      <p:bldP spid="123" grpId="0" animBg="1"/>
      <p:bldP spid="1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1251" y="174567"/>
            <a:ext cx="5090160" cy="6525491"/>
          </a:xfrm>
        </p:spPr>
        <p:txBody>
          <a:bodyPr anchor="t">
            <a:normAutofit/>
          </a:bodyPr>
          <a:lstStyle/>
          <a:p>
            <a:pPr algn="r" rtl="1">
              <a:lnSpc>
                <a:spcPct val="107000"/>
              </a:lnSpc>
              <a:spcBef>
                <a:spcPts val="1200"/>
              </a:spcBef>
              <a:spcAft>
                <a:spcPts val="0"/>
              </a:spcAft>
            </a:pPr>
            <a:r>
              <a:rPr lang="fa-IR" sz="2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الزامات قانونی تدوین معماری سازمانی </a:t>
            </a:r>
            <a:r>
              <a:rPr lang="en-US" sz="2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2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براساس ماده 12 ضوابط فنی اجرایی توسعه دولت الکترونیک سال 93: دستگا ههای اجرایی موظفند حداکثر ظرف مدت یک سال پس از ابلاغ این مصوبه،چارچوب(مستند) معماری سازمانی را به نحوی که شامل باز مهندسی کلیه خدمات و فرآیندهای خود باشد، به دبیرخانه شورا ارائه کنند. به روز رسانی سازمانی دستگاه ها هر دو سال یکبار بر اساس مصوبات شورا و کمیسیون الزامی است.</a:t>
            </a: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74073" y="193848"/>
            <a:ext cx="6673850" cy="6506210"/>
          </a:xfrm>
          <a:prstGeom prst="rect">
            <a:avLst/>
          </a:prstGeom>
          <a:noFill/>
          <a:ln>
            <a:noFill/>
          </a:ln>
        </p:spPr>
      </p:pic>
    </p:spTree>
    <p:extLst>
      <p:ext uri="{BB962C8B-B14F-4D97-AF65-F5344CB8AC3E}">
        <p14:creationId xmlns:p14="http://schemas.microsoft.com/office/powerpoint/2010/main" val="1281601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مشخصات قرارداد</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b="1" dirty="0" smtClean="0">
                <a:solidFill>
                  <a:srgbClr val="000000"/>
                </a:solidFill>
                <a:effectLst/>
                <a:latin typeface="Times New Roman Bold" panose="02020803070505020304" pitchFamily="18" charset="0"/>
                <a:ea typeface="Times New Roman" panose="02020603050405020304" pitchFamily="18" charset="0"/>
                <a:cs typeface="B Titr" panose="00000700000000000000" pitchFamily="2" charset="-78"/>
              </a:rPr>
              <a:t>عنوان پروژه</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solidFill>
                  <a:srgbClr val="000000"/>
                </a:solidFill>
                <a:effectLst/>
                <a:latin typeface="Times New Roman Bold" panose="02020803070505020304" pitchFamily="18" charset="0"/>
                <a:ea typeface="Times New Roman" panose="02020603050405020304" pitchFamily="18" charset="0"/>
                <a:cs typeface="B Titr" panose="00000700000000000000" pitchFamily="2" charset="-78"/>
              </a:rPr>
              <a:t>:</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en-US" sz="3200" dirty="0" smtClean="0">
                <a:effectLst/>
                <a:latin typeface="Calibri" panose="020F0502020204030204" pitchFamily="34" charset="0"/>
                <a:ea typeface="Calibri" panose="020F0502020204030204" pitchFamily="34" charset="0"/>
                <a:cs typeface="Arial" panose="020B0604020202020204" pitchFamily="34" charset="0"/>
              </a:rPr>
              <a:t/>
            </a:r>
            <a:br>
              <a:rPr lang="en-US" sz="3200" dirty="0" smtClean="0">
                <a:effectLst/>
                <a:latin typeface="Calibri" panose="020F0502020204030204" pitchFamily="34" charset="0"/>
                <a:ea typeface="Calibri" panose="020F0502020204030204" pitchFamily="34" charset="0"/>
                <a:cs typeface="Arial" panose="020B0604020202020204" pitchFamily="34" charset="0"/>
              </a:rPr>
            </a:br>
            <a:r>
              <a:rPr lang="fa-IR" sz="3200" b="1" dirty="0">
                <a:latin typeface="Calibri" panose="020F0502020204030204" pitchFamily="34" charset="0"/>
                <a:ea typeface="Calibri" panose="020F0502020204030204" pitchFamily="34" charset="0"/>
                <a:cs typeface="B Mitra" panose="00000400000000000000" pitchFamily="2" charset="-78"/>
              </a:rPr>
              <a:t>تدوین معماری مرجع شرکت‌های توزیع نیروی برق سراسر کشور و معماری سازمانی تفصیلی شرکت توزیع نیروی برق استان گلستان</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fa-IR" sz="3200" b="1" dirty="0" smtClean="0">
                <a:effectLst/>
                <a:latin typeface="B Mitra" panose="00000400000000000000" pitchFamily="2" charset="-78"/>
                <a:ea typeface="Calibri" panose="020F0502020204030204" pitchFamily="34" charset="0"/>
                <a:cs typeface="B Titr" panose="00000700000000000000" pitchFamily="2" charset="-78"/>
              </a:rPr>
              <a:t>نام پیمانکار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effectLst/>
                <a:latin typeface="B Mitra" panose="00000400000000000000" pitchFamily="2" charset="-78"/>
                <a:ea typeface="Calibri" panose="020F0502020204030204" pitchFamily="34" charset="0"/>
                <a:cs typeface="B Mitra" panose="00000400000000000000" pitchFamily="2" charset="-78"/>
              </a:rPr>
              <a:t>شرکت حاسب سیستم</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en-US" sz="3200" dirty="0" smtClean="0">
                <a:effectLst/>
                <a:latin typeface="Calibri" panose="020F0502020204030204" pitchFamily="34" charset="0"/>
                <a:ea typeface="Calibri" panose="020F0502020204030204" pitchFamily="34" charset="0"/>
                <a:cs typeface="Arial" panose="020B0604020202020204" pitchFamily="34" charset="0"/>
              </a:rPr>
              <a:t/>
            </a:r>
            <a:br>
              <a:rPr lang="en-US" sz="3200" dirty="0" smtClean="0">
                <a:effectLst/>
                <a:latin typeface="Calibri" panose="020F0502020204030204" pitchFamily="34" charset="0"/>
                <a:ea typeface="Calibri" panose="020F0502020204030204" pitchFamily="34" charset="0"/>
                <a:cs typeface="Arial" panose="020B0604020202020204" pitchFamily="34" charset="0"/>
              </a:rPr>
            </a:br>
            <a:r>
              <a:rPr lang="fa-IR" sz="3200" b="0" dirty="0" smtClean="0">
                <a:effectLst/>
                <a:latin typeface="B Mitra" panose="00000400000000000000" pitchFamily="2" charset="-78"/>
                <a:ea typeface="Calibri" panose="020F0502020204030204" pitchFamily="34" charset="0"/>
                <a:cs typeface="B Titr" panose="00000700000000000000" pitchFamily="2" charset="-78"/>
              </a:rPr>
              <a:t>ناظر فنی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effectLst/>
                <a:latin typeface="B Mitra" panose="00000400000000000000" pitchFamily="2" charset="-78"/>
                <a:ea typeface="Calibri" panose="020F0502020204030204" pitchFamily="34" charset="0"/>
                <a:cs typeface="B Mitra" panose="00000400000000000000" pitchFamily="2" charset="-78"/>
              </a:rPr>
              <a:t>آقای مهندس مهجوریان  از آزمایشگاه معماری سازمانی دانشگاه شهید بهشتی تهران</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fa-IR" sz="3200" b="0" dirty="0" smtClean="0">
                <a:effectLst/>
                <a:latin typeface="B Mitra" panose="00000400000000000000" pitchFamily="2" charset="-78"/>
                <a:ea typeface="Calibri" panose="020F0502020204030204" pitchFamily="34" charset="0"/>
                <a:cs typeface="B Titr" panose="00000700000000000000" pitchFamily="2" charset="-78"/>
              </a:rPr>
              <a:t>ناظر عالیه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effectLst/>
                <a:latin typeface="B Mitra" panose="00000400000000000000" pitchFamily="2" charset="-78"/>
                <a:ea typeface="Calibri" panose="020F0502020204030204" pitchFamily="34" charset="0"/>
                <a:cs typeface="B Mitra" panose="00000400000000000000" pitchFamily="2" charset="-78"/>
              </a:rPr>
              <a:t>دفتر فناوری اطلاعات و آمار شرکت توانیر</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fa-IR" sz="3200" b="0" dirty="0" smtClean="0">
                <a:effectLst/>
                <a:latin typeface="B Mitra" panose="00000400000000000000" pitchFamily="2" charset="-78"/>
                <a:ea typeface="Calibri" panose="020F0502020204030204" pitchFamily="34" charset="0"/>
                <a:cs typeface="B Titr" panose="00000700000000000000" pitchFamily="2" charset="-78"/>
              </a:rPr>
              <a:t>مبلغ قرارداد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effectLst/>
                <a:latin typeface="B Mitra" panose="00000400000000000000" pitchFamily="2" charset="-78"/>
                <a:ea typeface="Calibri" panose="020F0502020204030204" pitchFamily="34" charset="0"/>
                <a:cs typeface="B Mitra" panose="00000400000000000000" pitchFamily="2" charset="-78"/>
              </a:rPr>
              <a:t>482 میلیون تومان</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fa-IR" sz="3200" b="0" dirty="0" smtClean="0">
                <a:effectLst/>
                <a:latin typeface="B Mitra" panose="00000400000000000000" pitchFamily="2" charset="-78"/>
                <a:ea typeface="Calibri" panose="020F0502020204030204" pitchFamily="34" charset="0"/>
                <a:cs typeface="B Titr" panose="00000700000000000000" pitchFamily="2" charset="-78"/>
              </a:rPr>
              <a:t>تاریخ شروع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effectLst/>
                <a:latin typeface="B Mitra" panose="00000400000000000000" pitchFamily="2" charset="-78"/>
                <a:ea typeface="Calibri" panose="020F0502020204030204" pitchFamily="34" charset="0"/>
                <a:cs typeface="B Mitra" panose="00000400000000000000" pitchFamily="2" charset="-78"/>
              </a:rPr>
              <a:t>مهرماه سال 1396</a:t>
            </a:r>
            <a:endParaRPr lang="en-US" sz="32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3078307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مشخصات قرارداد</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b="1" dirty="0" smtClean="0">
                <a:solidFill>
                  <a:srgbClr val="000000"/>
                </a:solidFill>
                <a:effectLst/>
                <a:latin typeface="Times New Roman Bold" panose="02020803070505020304" pitchFamily="18" charset="0"/>
                <a:ea typeface="Times New Roman" panose="02020603050405020304" pitchFamily="18" charset="0"/>
                <a:cs typeface="B Titr" panose="00000700000000000000" pitchFamily="2" charset="-78"/>
              </a:rPr>
              <a:t>عنوان پروژه</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solidFill>
                  <a:srgbClr val="000000"/>
                </a:solidFill>
                <a:effectLst/>
                <a:latin typeface="Times New Roman Bold" panose="02020803070505020304" pitchFamily="18" charset="0"/>
                <a:ea typeface="Times New Roman" panose="02020603050405020304" pitchFamily="18" charset="0"/>
                <a:cs typeface="B Titr" panose="00000700000000000000" pitchFamily="2" charset="-78"/>
              </a:rPr>
              <a:t>:</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en-US" sz="3200" dirty="0" smtClean="0">
                <a:effectLst/>
                <a:latin typeface="Calibri" panose="020F0502020204030204" pitchFamily="34" charset="0"/>
                <a:ea typeface="Calibri" panose="020F0502020204030204" pitchFamily="34" charset="0"/>
                <a:cs typeface="Arial" panose="020B0604020202020204" pitchFamily="34" charset="0"/>
              </a:rPr>
              <a:t/>
            </a:r>
            <a:br>
              <a:rPr lang="en-US" sz="3200" dirty="0" smtClean="0">
                <a:effectLst/>
                <a:latin typeface="Calibri" panose="020F0502020204030204" pitchFamily="34" charset="0"/>
                <a:ea typeface="Calibri" panose="020F0502020204030204" pitchFamily="34" charset="0"/>
                <a:cs typeface="Arial" panose="020B0604020202020204" pitchFamily="34" charset="0"/>
              </a:rPr>
            </a:br>
            <a:r>
              <a:rPr lang="fa-IR" sz="3200" b="1" dirty="0">
                <a:latin typeface="Calibri" panose="020F0502020204030204" pitchFamily="34" charset="0"/>
                <a:ea typeface="Calibri" panose="020F0502020204030204" pitchFamily="34" charset="0"/>
                <a:cs typeface="B Mitra" panose="00000400000000000000" pitchFamily="2" charset="-78"/>
              </a:rPr>
              <a:t>تدوین معماری مرجع شرکت‌های توزیع نیروی برق سراسر کشور و معماری سازمانی تفصیلی شرکت توزیع نیروی برق استان گلستان</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fa-IR" sz="3200" b="1" dirty="0" smtClean="0">
                <a:effectLst/>
                <a:latin typeface="B Mitra" panose="00000400000000000000" pitchFamily="2" charset="-78"/>
                <a:ea typeface="Calibri" panose="020F0502020204030204" pitchFamily="34" charset="0"/>
                <a:cs typeface="B Titr" panose="00000700000000000000" pitchFamily="2" charset="-78"/>
              </a:rPr>
              <a:t>نام پیمانکار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effectLst/>
                <a:latin typeface="B Mitra" panose="00000400000000000000" pitchFamily="2" charset="-78"/>
                <a:ea typeface="Calibri" panose="020F0502020204030204" pitchFamily="34" charset="0"/>
                <a:cs typeface="B Mitra" panose="00000400000000000000" pitchFamily="2" charset="-78"/>
              </a:rPr>
              <a:t>شرکت حاسب سیستم</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en-US" sz="3200" dirty="0" smtClean="0">
                <a:effectLst/>
                <a:latin typeface="Calibri" panose="020F0502020204030204" pitchFamily="34" charset="0"/>
                <a:ea typeface="Calibri" panose="020F0502020204030204" pitchFamily="34" charset="0"/>
                <a:cs typeface="Arial" panose="020B0604020202020204" pitchFamily="34" charset="0"/>
              </a:rPr>
              <a:t/>
            </a:r>
            <a:br>
              <a:rPr lang="en-US" sz="3200" dirty="0" smtClean="0">
                <a:effectLst/>
                <a:latin typeface="Calibri" panose="020F0502020204030204" pitchFamily="34" charset="0"/>
                <a:ea typeface="Calibri" panose="020F0502020204030204" pitchFamily="34" charset="0"/>
                <a:cs typeface="Arial" panose="020B0604020202020204" pitchFamily="34" charset="0"/>
              </a:rPr>
            </a:br>
            <a:r>
              <a:rPr lang="fa-IR" sz="3200" b="0" dirty="0" smtClean="0">
                <a:effectLst/>
                <a:latin typeface="B Mitra" panose="00000400000000000000" pitchFamily="2" charset="-78"/>
                <a:ea typeface="Calibri" panose="020F0502020204030204" pitchFamily="34" charset="0"/>
                <a:cs typeface="B Titr" panose="00000700000000000000" pitchFamily="2" charset="-78"/>
              </a:rPr>
              <a:t>ناظر فنی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effectLst/>
                <a:latin typeface="B Mitra" panose="00000400000000000000" pitchFamily="2" charset="-78"/>
                <a:ea typeface="Calibri" panose="020F0502020204030204" pitchFamily="34" charset="0"/>
                <a:cs typeface="B Mitra" panose="00000400000000000000" pitchFamily="2" charset="-78"/>
              </a:rPr>
              <a:t>آقای مهندس مهجوریان  از آزمایشگاه معماری سازمانی دانشگاه شهید بهشتی تهران</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fa-IR" sz="3200" b="0" dirty="0" smtClean="0">
                <a:effectLst/>
                <a:latin typeface="B Mitra" panose="00000400000000000000" pitchFamily="2" charset="-78"/>
                <a:ea typeface="Calibri" panose="020F0502020204030204" pitchFamily="34" charset="0"/>
                <a:cs typeface="B Titr" panose="00000700000000000000" pitchFamily="2" charset="-78"/>
              </a:rPr>
              <a:t>ناظر عالیه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effectLst/>
                <a:latin typeface="B Mitra" panose="00000400000000000000" pitchFamily="2" charset="-78"/>
                <a:ea typeface="Calibri" panose="020F0502020204030204" pitchFamily="34" charset="0"/>
                <a:cs typeface="B Mitra" panose="00000400000000000000" pitchFamily="2" charset="-78"/>
              </a:rPr>
              <a:t>دفتر فناوری اطلاعات و آمار شرکت توانیر</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fa-IR" sz="3200" b="0" dirty="0" smtClean="0">
                <a:effectLst/>
                <a:latin typeface="B Mitra" panose="00000400000000000000" pitchFamily="2" charset="-78"/>
                <a:ea typeface="Calibri" panose="020F0502020204030204" pitchFamily="34" charset="0"/>
                <a:cs typeface="B Titr" panose="00000700000000000000" pitchFamily="2" charset="-78"/>
              </a:rPr>
              <a:t>مبلغ قرارداد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effectLst/>
                <a:latin typeface="B Mitra" panose="00000400000000000000" pitchFamily="2" charset="-78"/>
                <a:ea typeface="Calibri" panose="020F0502020204030204" pitchFamily="34" charset="0"/>
                <a:cs typeface="B Mitra" panose="00000400000000000000" pitchFamily="2" charset="-78"/>
              </a:rPr>
              <a:t>482 میلیون تومان</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fa-IR" sz="3200" b="0" dirty="0" smtClean="0">
                <a:effectLst/>
                <a:latin typeface="B Mitra" panose="00000400000000000000" pitchFamily="2" charset="-78"/>
                <a:ea typeface="Calibri" panose="020F0502020204030204" pitchFamily="34" charset="0"/>
                <a:cs typeface="B Titr" panose="00000700000000000000" pitchFamily="2" charset="-78"/>
              </a:rPr>
              <a:t>تاریخ شروع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effectLst/>
                <a:latin typeface="B Mitra" panose="00000400000000000000" pitchFamily="2" charset="-78"/>
                <a:ea typeface="Calibri" panose="020F0502020204030204" pitchFamily="34" charset="0"/>
                <a:cs typeface="B Mitra" panose="00000400000000000000" pitchFamily="2" charset="-78"/>
              </a:rPr>
              <a:t>مهرماه سال 1396</a:t>
            </a:r>
            <a:endParaRPr lang="en-US" sz="32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356178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4000" b="1" dirty="0" smtClean="0">
                <a:solidFill>
                  <a:srgbClr val="000000"/>
                </a:solidFill>
                <a:effectLst/>
                <a:latin typeface="B Mitra" panose="00000400000000000000" pitchFamily="2" charset="-78"/>
                <a:ea typeface="B Titr" panose="00000700000000000000" pitchFamily="2" charset="-78"/>
                <a:cs typeface="B Mitra" panose="00000400000000000000" pitchFamily="2" charset="-78"/>
              </a:rPr>
              <a:t>جلسه افتتاحیه</a:t>
            </a:r>
            <a:r>
              <a:rPr lang="en-US" sz="36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36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در ابتدای پروژه مراسمی تحت عنوان آیین رونمایی از آغاز پروژه تدوین مدل مرجع معماری سازمانی با حضور آقایان مهندسین محبی، زندی و امیری از شرکت توانیر و معاون توسعه منابع انسانی استانداری گلستان و مدیر کل اداره کل فناوری اطلاعات استان و کلیه مدیران ارشد و مدیران ستادی در محل شرکت توزیع نیروی برق استان گلستان جهت آغاز رسمی پروژه برگزار گردید.</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endParaRPr lang="en-US" sz="3200" b="1"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l="5805" t="8291" r="5665" b="8809"/>
          <a:stretch/>
        </p:blipFill>
        <p:spPr bwMode="auto">
          <a:xfrm>
            <a:off x="2561214" y="2281555"/>
            <a:ext cx="2663825" cy="1746250"/>
          </a:xfrm>
          <a:prstGeom prst="rect">
            <a:avLst/>
          </a:prstGeom>
          <a:noFill/>
          <a:ln>
            <a:noFill/>
          </a:ln>
          <a:effectLst/>
          <a:extLst>
            <a:ext uri="{53640926-AAD7-44D8-BBD7-CCE9431645EC}">
              <a14:shadowObscured xmlns:a14="http://schemas.microsoft.com/office/drawing/2010/main"/>
            </a:ext>
          </a:extLst>
        </p:spPr>
      </p:pic>
      <p:pic>
        <p:nvPicPr>
          <p:cNvPr id="10" name="Picture 9"/>
          <p:cNvPicPr/>
          <p:nvPr/>
        </p:nvPicPr>
        <p:blipFill rotWithShape="1">
          <a:blip r:embed="rId3">
            <a:extLst>
              <a:ext uri="{28A0092B-C50C-407E-A947-70E740481C1C}">
                <a14:useLocalDpi xmlns:a14="http://schemas.microsoft.com/office/drawing/2010/main" val="0"/>
              </a:ext>
            </a:extLst>
          </a:blip>
          <a:srcRect l="4248" t="7556" r="5332" b="8000"/>
          <a:stretch/>
        </p:blipFill>
        <p:spPr bwMode="auto">
          <a:xfrm>
            <a:off x="5359804" y="3437312"/>
            <a:ext cx="4697730" cy="29952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471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اصول محوری معماری سازمانی</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t>
            </a:r>
            <a:r>
              <a:rPr lang="fa-IR" sz="24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اصل اول:  تقدم برنامه ریزی و طراحی بر پیاده سازی و اجرا</a:t>
            </a:r>
            <a:r>
              <a:rPr lang="en-US" sz="24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4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برای مثال، در ساختمان سازی می توان بدون طرح و نقشه شروع به ساخت ساختمان نمود، ولی نتیجه حاصله دارای "بهره وری پایین"  ، " طول عمر کوتاه"  ، "هزینه بالای تعمیرات و نگهداشت "  و "هزینه بالای تغییرات و گسترش"  است ؛ در مقابل، مقدم قراردادن برنامه ریزی و طراحی ممکن است هزینه اولیه و زمان ساخت را اندکی افزایش دهد، اما نتیجه حاصله دارای " بهره وری بهتر"  ، " طول عمر بالاتر"  ، "هزینه کمتر تعمیرات و نگهداشت"  و "سهولت تغییرات و گسترش" است. در مباحث مدیریت و تحول سازمانی نیز مقدم قراردادن برنامه ریزی و طراحی براساس استانداردها و تجربه های موفق، اگرچه به هزینه اولیه و زمان بیشتری نیاز دارد، اما نتیجه حاصله با ارزش، مطمئن و توسعه پذیر می باشد.</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000" dirty="0">
              <a:cs typeface="B Nazanin" panose="00000400000000000000" pitchFamily="2" charset="-78"/>
            </a:endParaRPr>
          </a:p>
        </p:txBody>
      </p:sp>
      <p:pic>
        <p:nvPicPr>
          <p:cNvPr id="3" name="Picture 2"/>
          <p:cNvPicPr/>
          <p:nvPr/>
        </p:nvPicPr>
        <p:blipFill>
          <a:blip r:embed="rId2"/>
          <a:stretch>
            <a:fillRect/>
          </a:stretch>
        </p:blipFill>
        <p:spPr>
          <a:xfrm>
            <a:off x="2641802" y="3821604"/>
            <a:ext cx="6153063" cy="2554258"/>
          </a:xfrm>
          <a:prstGeom prst="rect">
            <a:avLst/>
          </a:prstGeom>
        </p:spPr>
      </p:pic>
    </p:spTree>
    <p:extLst>
      <p:ext uri="{BB962C8B-B14F-4D97-AF65-F5344CB8AC3E}">
        <p14:creationId xmlns:p14="http://schemas.microsoft.com/office/powerpoint/2010/main" val="1338178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برگزاری جلسات آموزشی </a:t>
            </a:r>
            <a:r>
              <a:rPr lang="fa-IR" sz="2800" dirty="0">
                <a:solidFill>
                  <a:srgbClr val="000000"/>
                </a:solidFill>
                <a:latin typeface="B Titr" panose="00000700000000000000" pitchFamily="2" charset="-78"/>
                <a:ea typeface="B Titr" panose="00000700000000000000" pitchFamily="2" charset="-78"/>
              </a:rPr>
              <a:t>–</a:t>
            </a:r>
            <a:r>
              <a:rPr lang="fa-IR"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توجیهی</a:t>
            </a:r>
            <a: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جهت آشنایی بیشتر کارکنان با مفهوم معماری سازمانی ، جلسات آموزشی </a:t>
            </a:r>
            <a:r>
              <a:rPr lang="fa-IR" sz="2800" b="1" dirty="0">
                <a:latin typeface="Calibri" panose="020F0502020204030204" pitchFamily="34" charset="0"/>
                <a:ea typeface="Calibri" panose="020F0502020204030204" pitchFamily="34" charset="0"/>
              </a:rPr>
              <a:t>–</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توجیهی در سطوح مختلف سازمانی اعم از مدیران ارشد ، مدیران شهرستان ها و مدیران ستادی و کارشناسان هر معاونت برگزار گردید و در ادامه </a:t>
            </a:r>
            <a:r>
              <a:rPr lang="fa-IR" sz="2800" b="1" dirty="0" smtClean="0">
                <a:solidFill>
                  <a:srgbClr val="FF0000"/>
                </a:solidFill>
                <a:effectLst/>
                <a:latin typeface="Calibri" panose="020F0502020204030204" pitchFamily="34" charset="0"/>
                <a:ea typeface="Calibri" panose="020F0502020204030204" pitchFamily="34" charset="0"/>
                <a:cs typeface="B Mitra" panose="00000400000000000000" pitchFamily="2" charset="-78"/>
              </a:rPr>
              <a:t>کارگروه معماری سازمانی</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 به ریاست مدیرعامل شرکت تشکیل گردید. همچنین جهت بررسی اسناد تولید شده در هر معاونت، یک کمیته با عضویت کارشناسان خبره هر معاونت نیز ایجاد گردید.</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endParaRPr lang="en-US" sz="3200" b="1"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5" name="Picture 4" descr="I:\معماری سازمانی\معماری سازمانی-سعادت فر\Amouzeshi\جلسه دوره آموزشی معماری سازمانی\جلسه دوره آموزشی معماری ساختمانی 19 دی\IMG_27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5056" y="3025832"/>
            <a:ext cx="5814088" cy="3203286"/>
          </a:xfrm>
          <a:prstGeom prst="rect">
            <a:avLst/>
          </a:prstGeom>
          <a:ln w="190500" cap="sq">
            <a:solidFill>
              <a:srgbClr val="C8C6BD"/>
            </a:solidFill>
            <a:prstDash val="solid"/>
            <a:miter lim="800000"/>
          </a:ln>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92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15000"/>
              </a:lnSpc>
              <a:spcAft>
                <a:spcPts val="1000"/>
              </a:spcAft>
            </a:pPr>
            <a:r>
              <a:rPr lang="fa-IR"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برگزاری جلسات آموزشی </a:t>
            </a:r>
            <a:r>
              <a:rPr lang="fa-IR" sz="2800" dirty="0" smtClean="0">
                <a:solidFill>
                  <a:srgbClr val="000000"/>
                </a:solidFill>
                <a:latin typeface="B Titr" panose="00000700000000000000" pitchFamily="2" charset="-78"/>
                <a:ea typeface="B Titr" panose="00000700000000000000" pitchFamily="2" charset="-78"/>
              </a:rPr>
              <a:t>–</a:t>
            </a:r>
            <a:r>
              <a:rPr lang="fa-IR"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توجیهی</a:t>
            </a:r>
            <a: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2800" b="1" dirty="0" smtClean="0">
                <a:effectLst/>
                <a:latin typeface="B Mitra" panose="00000400000000000000" pitchFamily="2" charset="-78"/>
                <a:ea typeface="Calibri" panose="020F0502020204030204" pitchFamily="34" charset="0"/>
                <a:cs typeface="B Mitra" panose="00000400000000000000" pitchFamily="2" charset="-78"/>
              </a:rPr>
              <a:t>برگزاری جلسات متوالی جهت بررسی فرایندها کارشناسان واحد های مختلف و با حضور مشاور برنامه استراتژیک</a:t>
            </a:r>
            <a:r>
              <a:rPr lang="en-US" sz="2800" dirty="0" smtClean="0">
                <a:effectLst/>
                <a:latin typeface="Calibri" panose="020F0502020204030204" pitchFamily="34" charset="0"/>
                <a:ea typeface="Calibri" panose="020F0502020204030204" pitchFamily="34" charset="0"/>
                <a:cs typeface="Arial" panose="020B0604020202020204" pitchFamily="34" charset="0"/>
              </a:rPr>
              <a:t/>
            </a:r>
            <a:br>
              <a:rPr lang="en-US" sz="2800" dirty="0" smtClean="0">
                <a:effectLst/>
                <a:latin typeface="Calibri" panose="020F0502020204030204" pitchFamily="34" charset="0"/>
                <a:ea typeface="Calibri" panose="020F0502020204030204" pitchFamily="34" charset="0"/>
                <a:cs typeface="Arial" panose="020B0604020202020204" pitchFamily="34" charset="0"/>
              </a:rPr>
            </a:b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endParaRPr lang="en-US" sz="3200" b="1"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t="4592" b="4603"/>
          <a:stretch/>
        </p:blipFill>
        <p:spPr bwMode="auto">
          <a:xfrm>
            <a:off x="2563220" y="2084964"/>
            <a:ext cx="7229043" cy="43989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5400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40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انتخاب شرکت های همکار</a:t>
            </a:r>
            <a:r>
              <a:rPr lang="en-US" sz="40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40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جهت اطمینان از جامعیت و صحت فرایندها و ساختار های احصا شده در شرکت توزیع برق گلستان  ، شرکت  های (توزیع برق </a:t>
            </a:r>
            <a:r>
              <a:rPr lang="fa-IR" sz="3200" b="1" dirty="0" smtClean="0">
                <a:solidFill>
                  <a:srgbClr val="FF0000"/>
                </a:solidFill>
                <a:effectLst/>
                <a:latin typeface="Calibri" panose="020F0502020204030204" pitchFamily="34" charset="0"/>
                <a:ea typeface="Calibri" panose="020F0502020204030204" pitchFamily="34" charset="0"/>
                <a:cs typeface="B Mitra" panose="00000400000000000000" pitchFamily="2" charset="-78"/>
              </a:rPr>
              <a:t>شمال کرمان </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B Mitra" panose="00000400000000000000" pitchFamily="2" charset="-78"/>
              </a:rPr>
              <a:t>جنوب کرمان </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و </a:t>
            </a:r>
            <a:r>
              <a:rPr lang="fa-IR" sz="3200" b="1" dirty="0" smtClean="0">
                <a:solidFill>
                  <a:srgbClr val="FF0000"/>
                </a:solidFill>
                <a:effectLst/>
                <a:latin typeface="Calibri" panose="020F0502020204030204" pitchFamily="34" charset="0"/>
                <a:ea typeface="Calibri" panose="020F0502020204030204" pitchFamily="34" charset="0"/>
                <a:cs typeface="B Mitra" panose="00000400000000000000" pitchFamily="2" charset="-78"/>
              </a:rPr>
              <a:t>استان البرز</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 به عنوان 3 شرکت همکار انتخاب گردید و  جلسات مصاحبه و بررسی با حضور نمایندگان این شرکت ها و پیمانکار در شرکت های توزیع برق اشاره شده تشکیل گردید.</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endParaRPr lang="en-US" sz="32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1539635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ALUE CHA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5375" y="1815922"/>
            <a:ext cx="9189872" cy="425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9"/>
          <p:cNvSpPr txBox="1">
            <a:spLocks noChangeArrowheads="1"/>
          </p:cNvSpPr>
          <p:nvPr/>
        </p:nvSpPr>
        <p:spPr bwMode="auto">
          <a:xfrm>
            <a:off x="730589" y="696581"/>
            <a:ext cx="10744488" cy="707886"/>
          </a:xfrm>
          <a:prstGeom prst="rect">
            <a:avLst/>
          </a:prstGeom>
          <a:noFill/>
          <a:ln w="19050">
            <a:noFill/>
            <a:miter lim="800000"/>
            <a:headEnd/>
            <a:tailEnd/>
          </a:ln>
        </p:spPr>
        <p:txBody>
          <a:bodyPr wrap="square">
            <a:spAutoFit/>
          </a:bodyPr>
          <a:lstStyle/>
          <a:p>
            <a:pPr marL="457200" indent="-457200" algn="ctr" rtl="1">
              <a:spcBef>
                <a:spcPct val="50000"/>
              </a:spcBef>
            </a:pPr>
            <a:r>
              <a:rPr lang="fa-IR" sz="4000" b="1" dirty="0" smtClean="0">
                <a:solidFill>
                  <a:srgbClr val="FF0000"/>
                </a:solidFill>
                <a:effectLst>
                  <a:outerShdw blurRad="38100" dist="38100" dir="2700000" algn="tl">
                    <a:srgbClr val="000000">
                      <a:alpha val="43137"/>
                    </a:srgbClr>
                  </a:outerShdw>
                </a:effectLst>
                <a:cs typeface="B Mitra" panose="00000400000000000000" pitchFamily="2" charset="-78"/>
              </a:rPr>
              <a:t>زنجیره ارزش در شرکت های توزیع برق بر اساس مدل پورتر</a:t>
            </a:r>
            <a:endParaRPr lang="ar-SA" sz="4000" b="1" dirty="0">
              <a:solidFill>
                <a:srgbClr val="FF00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339386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فازهای پروژه </a:t>
            </a:r>
            <a:r>
              <a:rPr lang="en-US"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به صورت کلی این پروژه در قالب 5 فاز به شرح ذیل تعریف شده است:</a:t>
            </a:r>
            <a:r>
              <a:rPr lang="en-US" sz="2800" dirty="0" smtClean="0">
                <a:effectLst/>
                <a:latin typeface="Calibri" panose="020F0502020204030204" pitchFamily="34" charset="0"/>
                <a:ea typeface="Calibri" panose="020F0502020204030204" pitchFamily="34" charset="0"/>
                <a:cs typeface="Arial" panose="020B0604020202020204" pitchFamily="34" charset="0"/>
              </a:rPr>
              <a:t/>
            </a:r>
            <a:br>
              <a:rPr lang="en-US" sz="2800" dirty="0" smtClean="0">
                <a:effectLst/>
                <a:latin typeface="Calibri" panose="020F0502020204030204" pitchFamily="34" charset="0"/>
                <a:ea typeface="Calibri" panose="020F0502020204030204" pitchFamily="34" charset="0"/>
                <a:cs typeface="Arial" panose="020B0604020202020204" pitchFamily="34" charset="0"/>
              </a:rPr>
            </a:br>
            <a:r>
              <a:rPr lang="fa-IR" sz="2800" b="1" dirty="0" smtClean="0">
                <a:effectLst/>
                <a:latin typeface="Calibri" panose="020F0502020204030204" pitchFamily="34" charset="0"/>
                <a:ea typeface="Calibri" panose="020F0502020204030204" pitchFamily="34" charset="0"/>
                <a:cs typeface="B Titr" panose="00000700000000000000" pitchFamily="2" charset="-78"/>
              </a:rPr>
              <a:t>فاز صفر</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 -  برنامه ریزی پروژه</a:t>
            </a:r>
            <a:r>
              <a:rPr lang="en-US" sz="2800" dirty="0" smtClean="0">
                <a:effectLst/>
                <a:latin typeface="Calibri" panose="020F0502020204030204" pitchFamily="34" charset="0"/>
                <a:ea typeface="Calibri" panose="020F0502020204030204" pitchFamily="34" charset="0"/>
                <a:cs typeface="Arial" panose="020B0604020202020204" pitchFamily="34" charset="0"/>
              </a:rPr>
              <a:t/>
            </a:r>
            <a:br>
              <a:rPr lang="en-US" sz="2800" dirty="0" smtClean="0">
                <a:effectLst/>
                <a:latin typeface="Calibri" panose="020F0502020204030204" pitchFamily="34" charset="0"/>
                <a:ea typeface="Calibri" panose="020F0502020204030204" pitchFamily="34" charset="0"/>
                <a:cs typeface="Arial" panose="020B0604020202020204" pitchFamily="34" charset="0"/>
              </a:rPr>
            </a:br>
            <a:r>
              <a:rPr lang="fa-IR" sz="2800" b="1" dirty="0" smtClean="0">
                <a:effectLst/>
                <a:latin typeface="Calibri" panose="020F0502020204030204" pitchFamily="34" charset="0"/>
                <a:ea typeface="Calibri" panose="020F0502020204030204" pitchFamily="34" charset="0"/>
                <a:cs typeface="B Titr" panose="00000700000000000000" pitchFamily="2" charset="-78"/>
              </a:rPr>
              <a:t>فاز یک</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 - تعیین چشم انداز معماری (تحلیل استراتژیک) </a:t>
            </a:r>
            <a:r>
              <a:rPr lang="en-US" sz="2800" dirty="0" smtClean="0">
                <a:effectLst/>
                <a:latin typeface="Calibri" panose="020F0502020204030204" pitchFamily="34" charset="0"/>
                <a:ea typeface="Calibri" panose="020F0502020204030204" pitchFamily="34" charset="0"/>
                <a:cs typeface="Arial" panose="020B0604020202020204" pitchFamily="34" charset="0"/>
              </a:rPr>
              <a:t/>
            </a:r>
            <a:br>
              <a:rPr lang="en-US" sz="2800" dirty="0" smtClean="0">
                <a:effectLst/>
                <a:latin typeface="Calibri" panose="020F0502020204030204" pitchFamily="34" charset="0"/>
                <a:ea typeface="Calibri" panose="020F0502020204030204" pitchFamily="34" charset="0"/>
                <a:cs typeface="Arial" panose="020B0604020202020204" pitchFamily="34" charset="0"/>
              </a:rPr>
            </a:br>
            <a:r>
              <a:rPr lang="fa-IR" sz="2800" b="1" dirty="0" smtClean="0">
                <a:effectLst/>
                <a:latin typeface="Calibri" panose="020F0502020204030204" pitchFamily="34" charset="0"/>
                <a:ea typeface="Calibri" panose="020F0502020204030204" pitchFamily="34" charset="0"/>
                <a:cs typeface="B Titr" panose="00000700000000000000" pitchFamily="2" charset="-78"/>
              </a:rPr>
              <a:t>فاز دوم</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 -  شناخت وضع موجود </a:t>
            </a:r>
            <a:r>
              <a:rPr lang="en-US" sz="2800" dirty="0" smtClean="0">
                <a:effectLst/>
                <a:latin typeface="Calibri" panose="020F0502020204030204" pitchFamily="34" charset="0"/>
                <a:ea typeface="Calibri" panose="020F0502020204030204" pitchFamily="34" charset="0"/>
                <a:cs typeface="Arial" panose="020B0604020202020204" pitchFamily="34" charset="0"/>
              </a:rPr>
              <a:t/>
            </a:r>
            <a:br>
              <a:rPr lang="en-US" sz="2800" dirty="0" smtClean="0">
                <a:effectLst/>
                <a:latin typeface="Calibri" panose="020F0502020204030204" pitchFamily="34" charset="0"/>
                <a:ea typeface="Calibri" panose="020F0502020204030204" pitchFamily="34" charset="0"/>
                <a:cs typeface="Arial" panose="020B0604020202020204" pitchFamily="34" charset="0"/>
              </a:rPr>
            </a:br>
            <a:r>
              <a:rPr lang="fa-IR" sz="2800" b="1" dirty="0" smtClean="0">
                <a:effectLst/>
                <a:latin typeface="Calibri" panose="020F0502020204030204" pitchFamily="34" charset="0"/>
                <a:ea typeface="Calibri" panose="020F0502020204030204" pitchFamily="34" charset="0"/>
                <a:cs typeface="B Titr" panose="00000700000000000000" pitchFamily="2" charset="-78"/>
              </a:rPr>
              <a:t>فاز سوم</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  - تدوین مدل مرجع شرکت های توزیع نیروی برق و معماری وضع مطلوب </a:t>
            </a:r>
            <a:r>
              <a:rPr lang="en-US" sz="2800" dirty="0" smtClean="0">
                <a:effectLst/>
                <a:latin typeface="Calibri" panose="020F0502020204030204" pitchFamily="34" charset="0"/>
                <a:ea typeface="Calibri" panose="020F0502020204030204" pitchFamily="34" charset="0"/>
                <a:cs typeface="Arial" panose="020B0604020202020204" pitchFamily="34" charset="0"/>
              </a:rPr>
              <a:t/>
            </a:r>
            <a:br>
              <a:rPr lang="en-US" sz="2800" dirty="0" smtClean="0">
                <a:effectLst/>
                <a:latin typeface="Calibri" panose="020F0502020204030204" pitchFamily="34" charset="0"/>
                <a:ea typeface="Calibri" panose="020F0502020204030204" pitchFamily="34" charset="0"/>
                <a:cs typeface="Arial" panose="020B0604020202020204" pitchFamily="34" charset="0"/>
              </a:rPr>
            </a:br>
            <a:r>
              <a:rPr lang="fa-IR" sz="2800" b="1" dirty="0" smtClean="0">
                <a:effectLst/>
                <a:latin typeface="Calibri" panose="020F0502020204030204" pitchFamily="34" charset="0"/>
                <a:ea typeface="Calibri" panose="020F0502020204030204" pitchFamily="34" charset="0"/>
                <a:cs typeface="B Titr" panose="00000700000000000000" pitchFamily="2" charset="-78"/>
              </a:rPr>
              <a:t> فاز چهارم</a:t>
            </a:r>
            <a:r>
              <a:rPr lang="fa-IR" sz="2800" b="1" dirty="0" smtClean="0">
                <a:effectLst/>
                <a:latin typeface="Calibri" panose="020F0502020204030204" pitchFamily="34" charset="0"/>
                <a:ea typeface="Calibri" panose="020F0502020204030204" pitchFamily="34" charset="0"/>
                <a:cs typeface="B Mitra" panose="00000400000000000000" pitchFamily="2" charset="-78"/>
              </a:rPr>
              <a:t> - تدوین برنامه گذار</a:t>
            </a:r>
            <a:r>
              <a:rPr lang="en-US" sz="4000" dirty="0" smtClean="0">
                <a:effectLst/>
                <a:latin typeface="Calibri" panose="020F0502020204030204" pitchFamily="34" charset="0"/>
                <a:ea typeface="Calibri" panose="020F0502020204030204" pitchFamily="34" charset="0"/>
                <a:cs typeface="Arial" panose="020B0604020202020204" pitchFamily="34" charset="0"/>
              </a:rPr>
              <a:t/>
            </a:r>
            <a:br>
              <a:rPr lang="en-US" sz="4000" dirty="0" smtClean="0">
                <a:effectLst/>
                <a:latin typeface="Calibri" panose="020F0502020204030204" pitchFamily="34" charset="0"/>
                <a:ea typeface="Calibri" panose="020F0502020204030204" pitchFamily="34" charset="0"/>
                <a:cs typeface="Arial" panose="020B0604020202020204" pitchFamily="34" charset="0"/>
              </a:rPr>
            </a:b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endParaRPr lang="en-US" sz="3200" b="1"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366" y="3630238"/>
            <a:ext cx="5759450" cy="2872740"/>
          </a:xfrm>
          <a:prstGeom prst="rect">
            <a:avLst/>
          </a:prstGeom>
          <a:noFill/>
        </p:spPr>
      </p:pic>
    </p:spTree>
    <p:extLst>
      <p:ext uri="{BB962C8B-B14F-4D97-AF65-F5344CB8AC3E}">
        <p14:creationId xmlns:p14="http://schemas.microsoft.com/office/powerpoint/2010/main" val="392615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لایه‌های معماری سازمانی </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مفاهیمی که در معماری سازمانی مورد بررسی و تحلیل قرار می‌گیرند، به‌طور سنتی در چارچوب‌های معماری به لایه‌های مختلف افراز می‌شوند. گرچه لایه‌‌بندی در چارچوب‌ها و دیدگاه‌های مختلف بعضاً تفاوت‌هایی با یکدیگر دارند، با این حال معمولاً چهار لایه زیر به عنوان لایه‌های اصلی معماری سازمانی در نظر گرفته می‌شوند: </a:t>
            </a: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4" name="Picture 3" descr="\\server-file\Share-Data\معاونت برنامه ریزی\نعمتي\معماری سازمانی\کتابچه معماری سازمانی\Togaf\Togaf-18.gif"/>
          <p:cNvPicPr/>
          <p:nvPr/>
        </p:nvPicPr>
        <p:blipFill>
          <a:blip r:embed="rId2">
            <a:extLst>
              <a:ext uri="{28A0092B-C50C-407E-A947-70E740481C1C}">
                <a14:useLocalDpi xmlns:a14="http://schemas.microsoft.com/office/drawing/2010/main" val="0"/>
              </a:ext>
            </a:extLst>
          </a:blip>
          <a:srcRect/>
          <a:stretch>
            <a:fillRect/>
          </a:stretch>
        </p:blipFill>
        <p:spPr bwMode="auto">
          <a:xfrm>
            <a:off x="944677" y="2625984"/>
            <a:ext cx="4300653" cy="3625187"/>
          </a:xfrm>
          <a:prstGeom prst="rect">
            <a:avLst/>
          </a:prstGeom>
          <a:noFill/>
          <a:ln>
            <a:noFill/>
          </a:ln>
        </p:spPr>
      </p:pic>
      <p:graphicFrame>
        <p:nvGraphicFramePr>
          <p:cNvPr id="5" name="Diagram 4"/>
          <p:cNvGraphicFramePr/>
          <p:nvPr>
            <p:extLst>
              <p:ext uri="{D42A27DB-BD31-4B8C-83A1-F6EECF244321}">
                <p14:modId xmlns:p14="http://schemas.microsoft.com/office/powerpoint/2010/main" val="3818507011"/>
              </p:ext>
            </p:extLst>
          </p:nvPr>
        </p:nvGraphicFramePr>
        <p:xfrm>
          <a:off x="5402319" y="2389303"/>
          <a:ext cx="5578793" cy="413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5215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لایه‌های معماری سازمانی </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لایه کسب‌وکار</a:t>
            </a:r>
            <a:r>
              <a:rPr lang="en-US" sz="2800" b="1" dirty="0" smtClean="0">
                <a:solidFill>
                  <a:srgbClr val="000000"/>
                </a:solidFill>
                <a:effectLst/>
                <a:latin typeface="Times New Roman" panose="02020603050405020304" pitchFamily="18" charset="0"/>
                <a:ea typeface="B Titr" panose="00000700000000000000" pitchFamily="2" charset="-78"/>
                <a:cs typeface="B Titr" panose="00000700000000000000" pitchFamily="2" charset="-78"/>
              </a:rPr>
              <a:t> Business Layer</a:t>
            </a:r>
            <a:r>
              <a:rPr lang="en-US" sz="2800" dirty="0" smtClean="0">
                <a:solidFill>
                  <a:srgbClr val="000000"/>
                </a:solidFill>
                <a:effectLst/>
                <a:latin typeface="Calibri" panose="020F0502020204030204" pitchFamily="34" charset="0"/>
                <a:ea typeface="B Titr" panose="00000700000000000000" pitchFamily="2" charset="-78"/>
                <a:cs typeface="B Titr" panose="00000700000000000000" pitchFamily="2" charset="-78"/>
              </a:rPr>
              <a:t>     </a:t>
            </a:r>
            <a: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نوك هرم معماري سازماني، جنبه‌هاي مربوط به كسب و كار سازمان را تشريح مي‌كند. در اين لايه مواردي چون فرايندهاي كسب و كار براي حصول به اهداف سازمان تشريح و ارتباط ميان آن‌ها مدل‌سازي مي‌شود.</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در لایه کسب ‌وکار معماری مرجع شرکت‌های توزیع نیروی برق، فرایندها، خدمات، کارکردها (وظایف سازمانی)، عامل‌های کسب ‌وکار (واحدهای سازمانی، ذینفعان بیرونی) به‌صورتی عمومی و قابل استفاده در تمامی شرکت های توزیع نیروی برق مشخص گردیده است .</a:t>
            </a:r>
            <a:br>
              <a:rPr lang="fa-IR" sz="24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2276230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7"/>
          <p:cNvSpPr txBox="1">
            <a:spLocks noChangeArrowheads="1"/>
          </p:cNvSpPr>
          <p:nvPr/>
        </p:nvSpPr>
        <p:spPr bwMode="auto">
          <a:xfrm>
            <a:off x="8203420" y="1338137"/>
            <a:ext cx="3725869" cy="4278094"/>
          </a:xfrm>
          <a:prstGeom prst="rect">
            <a:avLst/>
          </a:prstGeom>
          <a:noFill/>
          <a:ln w="19050">
            <a:noFill/>
            <a:miter lim="800000"/>
            <a:headEnd/>
            <a:tailEnd/>
          </a:ln>
        </p:spPr>
        <p:txBody>
          <a:bodyPr wrap="square">
            <a:spAutoFit/>
          </a:bodyPr>
          <a:lstStyle/>
          <a:p>
            <a:pPr marL="457200" indent="-457200" algn="r" rtl="1">
              <a:spcBef>
                <a:spcPct val="50000"/>
              </a:spcBef>
            </a:pPr>
            <a:r>
              <a:rPr lang="ar-SA" sz="3200" b="1" u="sng" dirty="0">
                <a:solidFill>
                  <a:srgbClr val="0066FF"/>
                </a:solidFill>
                <a:effectLst>
                  <a:outerShdw blurRad="38100" dist="38100" dir="2700000" algn="tl">
                    <a:srgbClr val="000000">
                      <a:alpha val="43137"/>
                    </a:srgbClr>
                  </a:outerShdw>
                </a:effectLst>
                <a:cs typeface="B Mitra" panose="00000400000000000000" pitchFamily="2" charset="-78"/>
              </a:rPr>
              <a:t>لايه معماري </a:t>
            </a:r>
            <a:r>
              <a:rPr lang="fa-IR" sz="3200" b="1" u="sng" dirty="0">
                <a:solidFill>
                  <a:srgbClr val="0066FF"/>
                </a:solidFill>
                <a:effectLst>
                  <a:outerShdw blurRad="38100" dist="38100" dir="2700000" algn="tl">
                    <a:srgbClr val="000000">
                      <a:alpha val="43137"/>
                    </a:srgbClr>
                  </a:outerShdw>
                </a:effectLst>
                <a:cs typeface="B Mitra" panose="00000400000000000000" pitchFamily="2" charset="-78"/>
              </a:rPr>
              <a:t>كسب‌وكار</a:t>
            </a:r>
            <a:endParaRPr lang="ar-SA" sz="3200" b="1" u="sng" dirty="0">
              <a:solidFill>
                <a:srgbClr val="0066FF"/>
              </a:solidFill>
              <a:effectLst>
                <a:outerShdw blurRad="38100" dist="38100" dir="2700000" algn="tl">
                  <a:srgbClr val="000000">
                    <a:alpha val="43137"/>
                  </a:srgbClr>
                </a:outerShdw>
              </a:effectLst>
              <a:cs typeface="B Mitra" panose="00000400000000000000" pitchFamily="2" charset="-78"/>
            </a:endParaRPr>
          </a:p>
          <a:p>
            <a:pPr marL="457200" indent="-457200" algn="just" rtl="1">
              <a:spcBef>
                <a:spcPct val="50000"/>
              </a:spcBef>
              <a:buFontTx/>
              <a:buChar char="•"/>
            </a:pPr>
            <a:r>
              <a:rPr lang="ar-SA" sz="3200" b="1" dirty="0">
                <a:effectLst>
                  <a:outerShdw blurRad="38100" dist="38100" dir="2700000" algn="tl">
                    <a:srgbClr val="000000">
                      <a:alpha val="43137"/>
                    </a:srgbClr>
                  </a:outerShdw>
                </a:effectLst>
                <a:cs typeface="B Mitra" panose="00000400000000000000" pitchFamily="2" charset="-78"/>
              </a:rPr>
              <a:t>ماموريت، اهداف</a:t>
            </a:r>
            <a:r>
              <a:rPr lang="ar-SA" sz="3200" b="1" dirty="0" smtClean="0">
                <a:effectLst>
                  <a:outerShdw blurRad="38100" dist="38100" dir="2700000" algn="tl">
                    <a:srgbClr val="000000">
                      <a:alpha val="43137"/>
                    </a:srgbClr>
                  </a:outerShdw>
                </a:effectLst>
                <a:cs typeface="B Mitra" panose="00000400000000000000" pitchFamily="2" charset="-78"/>
              </a:rPr>
              <a:t>،</a:t>
            </a:r>
            <a:endParaRPr lang="en-US" sz="3200" b="1" dirty="0" smtClean="0">
              <a:effectLst>
                <a:outerShdw blurRad="38100" dist="38100" dir="2700000" algn="tl">
                  <a:srgbClr val="000000">
                    <a:alpha val="43137"/>
                  </a:srgbClr>
                </a:outerShdw>
              </a:effectLst>
              <a:cs typeface="B Mitra" panose="00000400000000000000" pitchFamily="2" charset="-78"/>
            </a:endParaRPr>
          </a:p>
          <a:p>
            <a:pPr marL="457200" indent="-457200" algn="just" rtl="1">
              <a:spcBef>
                <a:spcPct val="50000"/>
              </a:spcBef>
              <a:buFontTx/>
              <a:buChar char="•"/>
            </a:pPr>
            <a:r>
              <a:rPr lang="ar-SA" sz="3200" b="1" dirty="0" smtClean="0">
                <a:effectLst>
                  <a:outerShdw blurRad="38100" dist="38100" dir="2700000" algn="tl">
                    <a:srgbClr val="000000">
                      <a:alpha val="43137"/>
                    </a:srgbClr>
                  </a:outerShdw>
                </a:effectLst>
                <a:cs typeface="B Mitra" panose="00000400000000000000" pitchFamily="2" charset="-78"/>
              </a:rPr>
              <a:t> </a:t>
            </a:r>
            <a:r>
              <a:rPr lang="ar-SA" sz="3200" b="1" dirty="0">
                <a:effectLst>
                  <a:outerShdw blurRad="38100" dist="38100" dir="2700000" algn="tl">
                    <a:srgbClr val="000000">
                      <a:alpha val="43137"/>
                    </a:srgbClr>
                  </a:outerShdw>
                </a:effectLst>
                <a:cs typeface="B Mitra" panose="00000400000000000000" pitchFamily="2" charset="-78"/>
              </a:rPr>
              <a:t>چشم‏</a:t>
            </a:r>
            <a:r>
              <a:rPr lang="ar-SA" sz="3200" b="1" dirty="0" smtClean="0">
                <a:effectLst>
                  <a:outerShdw blurRad="38100" dist="38100" dir="2700000" algn="tl">
                    <a:srgbClr val="000000">
                      <a:alpha val="43137"/>
                    </a:srgbClr>
                  </a:outerShdw>
                </a:effectLst>
                <a:cs typeface="B Mitra" panose="00000400000000000000" pitchFamily="2" charset="-78"/>
              </a:rPr>
              <a:t>انداز،</a:t>
            </a:r>
            <a:r>
              <a:rPr lang="en-US" sz="3200" b="1" dirty="0" smtClean="0">
                <a:effectLst>
                  <a:outerShdw blurRad="38100" dist="38100" dir="2700000" algn="tl">
                    <a:srgbClr val="000000">
                      <a:alpha val="43137"/>
                    </a:srgbClr>
                  </a:outerShdw>
                </a:effectLst>
                <a:cs typeface="B Mitra" panose="00000400000000000000" pitchFamily="2" charset="-78"/>
              </a:rPr>
              <a:t> </a:t>
            </a:r>
            <a:r>
              <a:rPr lang="ar-SA" sz="3200" b="1" dirty="0" smtClean="0">
                <a:effectLst>
                  <a:outerShdw blurRad="38100" dist="38100" dir="2700000" algn="tl">
                    <a:srgbClr val="000000">
                      <a:alpha val="43137"/>
                    </a:srgbClr>
                  </a:outerShdw>
                </a:effectLst>
                <a:cs typeface="B Mitra" panose="00000400000000000000" pitchFamily="2" charset="-78"/>
              </a:rPr>
              <a:t>راهبردها</a:t>
            </a:r>
            <a:r>
              <a:rPr lang="ar-SA" sz="3200" b="1" dirty="0">
                <a:effectLst>
                  <a:outerShdw blurRad="38100" dist="38100" dir="2700000" algn="tl">
                    <a:srgbClr val="000000">
                      <a:alpha val="43137"/>
                    </a:srgbClr>
                  </a:outerShdw>
                </a:effectLst>
                <a:cs typeface="B Mitra" panose="00000400000000000000" pitchFamily="2" charset="-78"/>
              </a:rPr>
              <a:t>، </a:t>
            </a:r>
            <a:endParaRPr lang="en-US" sz="3200" b="1" dirty="0" smtClean="0">
              <a:effectLst>
                <a:outerShdw blurRad="38100" dist="38100" dir="2700000" algn="tl">
                  <a:srgbClr val="000000">
                    <a:alpha val="43137"/>
                  </a:srgbClr>
                </a:outerShdw>
              </a:effectLst>
              <a:cs typeface="B Mitra" panose="00000400000000000000" pitchFamily="2" charset="-78"/>
            </a:endParaRPr>
          </a:p>
          <a:p>
            <a:pPr marL="457200" indent="-457200" algn="just" rtl="1">
              <a:spcBef>
                <a:spcPct val="50000"/>
              </a:spcBef>
              <a:buFontTx/>
              <a:buChar char="•"/>
            </a:pPr>
            <a:r>
              <a:rPr lang="ar-SA" sz="3200" b="1" dirty="0" smtClean="0">
                <a:effectLst>
                  <a:outerShdw blurRad="38100" dist="38100" dir="2700000" algn="tl">
                    <a:srgbClr val="000000">
                      <a:alpha val="43137"/>
                    </a:srgbClr>
                  </a:outerShdw>
                </a:effectLst>
                <a:cs typeface="B Mitra" panose="00000400000000000000" pitchFamily="2" charset="-78"/>
              </a:rPr>
              <a:t>سياست</a:t>
            </a:r>
            <a:r>
              <a:rPr lang="ar-SA" sz="3200" b="1" dirty="0">
                <a:effectLst>
                  <a:outerShdw blurRad="38100" dist="38100" dir="2700000" algn="tl">
                    <a:srgbClr val="000000">
                      <a:alpha val="43137"/>
                    </a:srgbClr>
                  </a:outerShdw>
                </a:effectLst>
                <a:cs typeface="B Mitra" panose="00000400000000000000" pitchFamily="2" charset="-78"/>
              </a:rPr>
              <a:t>‏ها</a:t>
            </a:r>
            <a:r>
              <a:rPr lang="fa-IR" sz="3200" b="1" dirty="0">
                <a:effectLst>
                  <a:outerShdw blurRad="38100" dist="38100" dir="2700000" algn="tl">
                    <a:srgbClr val="000000">
                      <a:alpha val="43137"/>
                    </a:srgbClr>
                  </a:outerShdw>
                </a:effectLst>
                <a:cs typeface="B Mitra" panose="00000400000000000000" pitchFamily="2" charset="-78"/>
              </a:rPr>
              <a:t> </a:t>
            </a:r>
            <a:r>
              <a:rPr lang="ar-SA" sz="3200" b="1" dirty="0">
                <a:effectLst>
                  <a:outerShdw blurRad="38100" dist="38100" dir="2700000" algn="tl">
                    <a:srgbClr val="000000">
                      <a:alpha val="43137"/>
                    </a:srgbClr>
                  </a:outerShdw>
                </a:effectLst>
                <a:cs typeface="B Mitra" panose="00000400000000000000" pitchFamily="2" charset="-78"/>
              </a:rPr>
              <a:t>سازمان</a:t>
            </a:r>
            <a:endParaRPr lang="fa-IR" sz="3200" b="1" dirty="0">
              <a:effectLst>
                <a:outerShdw blurRad="38100" dist="38100" dir="2700000" algn="tl">
                  <a:srgbClr val="000000">
                    <a:alpha val="43137"/>
                  </a:srgbClr>
                </a:outerShdw>
              </a:effectLst>
              <a:cs typeface="B Mitra" panose="00000400000000000000" pitchFamily="2" charset="-78"/>
            </a:endParaRPr>
          </a:p>
          <a:p>
            <a:pPr marL="457200" indent="-457200" algn="just" rtl="1">
              <a:spcBef>
                <a:spcPct val="50000"/>
              </a:spcBef>
              <a:buFontTx/>
              <a:buChar char="•"/>
            </a:pPr>
            <a:r>
              <a:rPr lang="fa-IR" sz="3200" b="1" dirty="0">
                <a:effectLst>
                  <a:outerShdw blurRad="38100" dist="38100" dir="2700000" algn="tl">
                    <a:srgbClr val="000000">
                      <a:alpha val="43137"/>
                    </a:srgbClr>
                  </a:outerShdw>
                </a:effectLst>
                <a:cs typeface="B Mitra" panose="00000400000000000000" pitchFamily="2" charset="-78"/>
              </a:rPr>
              <a:t>ساختار و وظايف</a:t>
            </a:r>
          </a:p>
          <a:p>
            <a:pPr marL="457200" indent="-457200" algn="just" rtl="1">
              <a:spcBef>
                <a:spcPct val="50000"/>
              </a:spcBef>
              <a:buFontTx/>
              <a:buChar char="•"/>
            </a:pPr>
            <a:r>
              <a:rPr lang="fa-IR" sz="3200" b="1" dirty="0">
                <a:effectLst>
                  <a:outerShdw blurRad="38100" dist="38100" dir="2700000" algn="tl">
                    <a:srgbClr val="000000">
                      <a:alpha val="43137"/>
                    </a:srgbClr>
                  </a:outerShdw>
                </a:effectLst>
                <a:cs typeface="B Mitra" panose="00000400000000000000" pitchFamily="2" charset="-78"/>
              </a:rPr>
              <a:t>فرآيندهاي كاري</a:t>
            </a:r>
            <a:endParaRPr lang="ar-SA" sz="3200" b="1" dirty="0">
              <a:effectLst>
                <a:outerShdw blurRad="38100" dist="38100" dir="2700000" algn="tl">
                  <a:srgbClr val="000000">
                    <a:alpha val="43137"/>
                  </a:srgbClr>
                </a:outerShdw>
              </a:effectLst>
              <a:cs typeface="B Mitra" panose="00000400000000000000" pitchFamily="2" charset="-78"/>
            </a:endParaRPr>
          </a:p>
        </p:txBody>
      </p:sp>
      <p:grpSp>
        <p:nvGrpSpPr>
          <p:cNvPr id="12" name="Group 11"/>
          <p:cNvGrpSpPr/>
          <p:nvPr/>
        </p:nvGrpSpPr>
        <p:grpSpPr>
          <a:xfrm>
            <a:off x="575222" y="1121664"/>
            <a:ext cx="4616468" cy="3542544"/>
            <a:chOff x="1571604" y="2079644"/>
            <a:chExt cx="3000396" cy="2206612"/>
          </a:xfrm>
        </p:grpSpPr>
        <p:graphicFrame>
          <p:nvGraphicFramePr>
            <p:cNvPr id="13" name="Diagram 12"/>
            <p:cNvGraphicFramePr/>
            <p:nvPr/>
          </p:nvGraphicFramePr>
          <p:xfrm>
            <a:off x="1571604" y="2079644"/>
            <a:ext cx="3000396" cy="220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Box 20"/>
            <p:cNvSpPr txBox="1">
              <a:spLocks noChangeArrowheads="1"/>
            </p:cNvSpPr>
            <p:nvPr/>
          </p:nvSpPr>
          <p:spPr bwMode="auto">
            <a:xfrm>
              <a:off x="2285984" y="2285992"/>
              <a:ext cx="1624013" cy="282543"/>
            </a:xfrm>
            <a:prstGeom prst="rect">
              <a:avLst/>
            </a:prstGeom>
            <a:noFill/>
            <a:ln w="9525">
              <a:noFill/>
              <a:miter lim="800000"/>
              <a:headEnd/>
              <a:tailEnd/>
            </a:ln>
          </p:spPr>
          <p:txBody>
            <a:bodyPr/>
            <a:lstStyle/>
            <a:p>
              <a:pPr algn="ctr" rtl="1" eaLnBrk="0" hangingPunct="0"/>
              <a:r>
                <a:rPr lang="en-US" sz="1100" b="1" dirty="0">
                  <a:solidFill>
                    <a:schemeClr val="tx2"/>
                  </a:solidFill>
                  <a:latin typeface="Batang" pitchFamily="18" charset="-127"/>
                  <a:cs typeface="Times New Roman" pitchFamily="18" charset="0"/>
                </a:rPr>
                <a:t>Business</a:t>
              </a:r>
            </a:p>
          </p:txBody>
        </p:sp>
        <p:sp>
          <p:nvSpPr>
            <p:cNvPr id="15" name="Text Box 21"/>
            <p:cNvSpPr txBox="1">
              <a:spLocks noChangeArrowheads="1"/>
            </p:cNvSpPr>
            <p:nvPr/>
          </p:nvSpPr>
          <p:spPr bwMode="auto">
            <a:xfrm>
              <a:off x="2143108" y="2714620"/>
              <a:ext cx="1954213" cy="349224"/>
            </a:xfrm>
            <a:prstGeom prst="rect">
              <a:avLst/>
            </a:prstGeom>
            <a:noFill/>
            <a:ln w="9525">
              <a:noFill/>
              <a:miter lim="800000"/>
              <a:headEnd/>
              <a:tailEnd/>
            </a:ln>
          </p:spPr>
          <p:txBody>
            <a:bodyPr/>
            <a:lstStyle/>
            <a:p>
              <a:pPr algn="ctr" rtl="1" eaLnBrk="0" hangingPunct="0"/>
              <a:r>
                <a:rPr lang="en-US" sz="1200" b="1" dirty="0" smtClean="0">
                  <a:solidFill>
                    <a:schemeClr val="tx2"/>
                  </a:solidFill>
                  <a:latin typeface="Batang" pitchFamily="18" charset="-127"/>
                  <a:cs typeface="Times New Roman" pitchFamily="18" charset="0"/>
                </a:rPr>
                <a:t>Data</a:t>
              </a:r>
              <a:endParaRPr lang="en-US" sz="1200" b="1" dirty="0">
                <a:solidFill>
                  <a:schemeClr val="tx2"/>
                </a:solidFill>
                <a:latin typeface="Batang" pitchFamily="18" charset="-127"/>
                <a:cs typeface="Times New Roman" pitchFamily="18" charset="0"/>
              </a:endParaRPr>
            </a:p>
          </p:txBody>
        </p:sp>
        <p:sp>
          <p:nvSpPr>
            <p:cNvPr id="16" name="Text Box 22"/>
            <p:cNvSpPr txBox="1">
              <a:spLocks noChangeArrowheads="1"/>
            </p:cNvSpPr>
            <p:nvPr/>
          </p:nvSpPr>
          <p:spPr bwMode="auto">
            <a:xfrm>
              <a:off x="2143108" y="3286124"/>
              <a:ext cx="1952625" cy="27778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Application</a:t>
              </a:r>
            </a:p>
          </p:txBody>
        </p:sp>
        <p:sp>
          <p:nvSpPr>
            <p:cNvPr id="17" name="Text Box 24"/>
            <p:cNvSpPr txBox="1">
              <a:spLocks noChangeArrowheads="1"/>
            </p:cNvSpPr>
            <p:nvPr/>
          </p:nvSpPr>
          <p:spPr bwMode="auto">
            <a:xfrm>
              <a:off x="2143108" y="3857628"/>
              <a:ext cx="1952625" cy="24099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Infrastructure</a:t>
              </a:r>
            </a:p>
          </p:txBody>
        </p:sp>
      </p:grpSp>
      <p:sp>
        <p:nvSpPr>
          <p:cNvPr id="18" name="Oval 25"/>
          <p:cNvSpPr>
            <a:spLocks noChangeArrowheads="1"/>
          </p:cNvSpPr>
          <p:nvPr/>
        </p:nvSpPr>
        <p:spPr bwMode="auto">
          <a:xfrm>
            <a:off x="2238348" y="1429243"/>
            <a:ext cx="1280822" cy="533400"/>
          </a:xfrm>
          <a:prstGeom prst="ellipse">
            <a:avLst/>
          </a:prstGeom>
          <a:noFill/>
          <a:ln w="38100" cap="sq">
            <a:solidFill>
              <a:srgbClr val="FF0000"/>
            </a:solidFill>
            <a:miter lim="800000"/>
            <a:headEnd type="none" w="sm" len="sm"/>
            <a:tailEnd type="none" w="sm" len="sm"/>
          </a:ln>
        </p:spPr>
        <p:txBody>
          <a:bodyPr wrap="none" anchor="ctr"/>
          <a:lstStyle/>
          <a:p>
            <a:endParaRPr lang="en-US"/>
          </a:p>
        </p:txBody>
      </p:sp>
      <p:sp>
        <p:nvSpPr>
          <p:cNvPr id="22" name="Freeform 26"/>
          <p:cNvSpPr>
            <a:spLocks/>
          </p:cNvSpPr>
          <p:nvPr/>
        </p:nvSpPr>
        <p:spPr bwMode="auto">
          <a:xfrm>
            <a:off x="3583776" y="1426693"/>
            <a:ext cx="4743359" cy="340156"/>
          </a:xfrm>
          <a:custGeom>
            <a:avLst/>
            <a:gdLst>
              <a:gd name="T0" fmla="*/ 0 w 2976"/>
              <a:gd name="T1" fmla="*/ 289560 h 200"/>
              <a:gd name="T2" fmla="*/ 1905000 w 2976"/>
              <a:gd name="T3" fmla="*/ 15240 h 200"/>
              <a:gd name="T4" fmla="*/ 3810000 w 2976"/>
              <a:gd name="T5" fmla="*/ 381000 h 200"/>
              <a:gd name="T6" fmla="*/ 0 60000 65536"/>
              <a:gd name="T7" fmla="*/ 0 60000 65536"/>
              <a:gd name="T8" fmla="*/ 0 60000 65536"/>
              <a:gd name="T9" fmla="*/ 0 w 2976"/>
              <a:gd name="T10" fmla="*/ 0 h 200"/>
              <a:gd name="T11" fmla="*/ 2976 w 2976"/>
              <a:gd name="T12" fmla="*/ 200 h 200"/>
            </a:gdLst>
            <a:ahLst/>
            <a:cxnLst>
              <a:cxn ang="T6">
                <a:pos x="T0" y="T1"/>
              </a:cxn>
              <a:cxn ang="T7">
                <a:pos x="T2" y="T3"/>
              </a:cxn>
              <a:cxn ang="T8">
                <a:pos x="T4" y="T5"/>
              </a:cxn>
            </a:cxnLst>
            <a:rect l="T9" t="T10" r="T11" b="T12"/>
            <a:pathLst>
              <a:path w="2976" h="200">
                <a:moveTo>
                  <a:pt x="0" y="152"/>
                </a:moveTo>
                <a:cubicBezTo>
                  <a:pt x="496" y="76"/>
                  <a:pt x="992" y="0"/>
                  <a:pt x="1488" y="8"/>
                </a:cubicBezTo>
                <a:cubicBezTo>
                  <a:pt x="1984" y="16"/>
                  <a:pt x="2480" y="108"/>
                  <a:pt x="2976" y="200"/>
                </a:cubicBezTo>
              </a:path>
            </a:pathLst>
          </a:custGeom>
          <a:noFill/>
          <a:ln w="38100" cap="sq">
            <a:solidFill>
              <a:srgbClr val="FF0000"/>
            </a:solidFill>
            <a:miter lim="800000"/>
            <a:headEnd type="none" w="sm" len="sm"/>
            <a:tailEnd type="triangle" w="lg" len="lg"/>
          </a:ln>
        </p:spPr>
        <p:txBody>
          <a:bodyPr wrap="none"/>
          <a:lstStyle/>
          <a:p>
            <a:endParaRPr lang="en-US"/>
          </a:p>
        </p:txBody>
      </p:sp>
      <p:grpSp>
        <p:nvGrpSpPr>
          <p:cNvPr id="23" name="Group 22"/>
          <p:cNvGrpSpPr/>
          <p:nvPr/>
        </p:nvGrpSpPr>
        <p:grpSpPr>
          <a:xfrm>
            <a:off x="1932743" y="2383947"/>
            <a:ext cx="4929222" cy="2053066"/>
            <a:chOff x="1142976" y="2090314"/>
            <a:chExt cx="4929222" cy="2053066"/>
          </a:xfrm>
        </p:grpSpPr>
        <p:sp>
          <p:nvSpPr>
            <p:cNvPr id="24" name="Folded Corner 23"/>
            <p:cNvSpPr/>
            <p:nvPr/>
          </p:nvSpPr>
          <p:spPr>
            <a:xfrm>
              <a:off x="1142976" y="2143116"/>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TextBox 24"/>
            <p:cNvSpPr txBox="1"/>
            <p:nvPr/>
          </p:nvSpPr>
          <p:spPr>
            <a:xfrm>
              <a:off x="1214414" y="2090314"/>
              <a:ext cx="2214578" cy="307777"/>
            </a:xfrm>
            <a:prstGeom prst="rect">
              <a:avLst/>
            </a:prstGeom>
            <a:noFill/>
          </p:spPr>
          <p:txBody>
            <a:bodyPr wrap="square" rtlCol="0">
              <a:spAutoFit/>
            </a:bodyPr>
            <a:lstStyle/>
            <a:p>
              <a:r>
                <a:rPr lang="en-US" sz="1400" dirty="0">
                  <a:latin typeface="Times New Roman" pitchFamily="18" charset="0"/>
                  <a:cs typeface="Times New Roman" pitchFamily="18" charset="0"/>
                </a:rPr>
                <a:t>Organization Chart</a:t>
              </a:r>
            </a:p>
          </p:txBody>
        </p:sp>
        <p:sp>
          <p:nvSpPr>
            <p:cNvPr id="26" name="TextBox 25"/>
            <p:cNvSpPr txBox="1"/>
            <p:nvPr/>
          </p:nvSpPr>
          <p:spPr>
            <a:xfrm>
              <a:off x="3500430" y="3764165"/>
              <a:ext cx="2214578" cy="307777"/>
            </a:xfrm>
            <a:prstGeom prst="rect">
              <a:avLst/>
            </a:prstGeom>
            <a:noFill/>
          </p:spPr>
          <p:txBody>
            <a:bodyPr wrap="square" rtlCol="0">
              <a:spAutoFit/>
            </a:bodyPr>
            <a:lstStyle/>
            <a:p>
              <a:pPr algn="r" rtl="1"/>
              <a:r>
                <a:rPr lang="fa-IR" sz="1400" b="1" dirty="0">
                  <a:latin typeface="Times New Roman" pitchFamily="18" charset="0"/>
                  <a:cs typeface="Nazanin" pitchFamily="2" charset="-78"/>
                </a:rPr>
                <a:t>نمودار سازماني (تشكيلاتي)</a:t>
              </a:r>
              <a:endParaRPr lang="en-US" sz="1400" b="1" dirty="0">
                <a:latin typeface="Times New Roman" pitchFamily="18" charset="0"/>
                <a:cs typeface="Nazanin" pitchFamily="2" charset="-78"/>
              </a:endParaRPr>
            </a:p>
          </p:txBody>
        </p:sp>
        <p:pic>
          <p:nvPicPr>
            <p:cNvPr id="27" name="Picture 4"/>
            <p:cNvPicPr>
              <a:picLocks noChangeAspect="1" noChangeArrowheads="1"/>
            </p:cNvPicPr>
            <p:nvPr/>
          </p:nvPicPr>
          <p:blipFill>
            <a:blip r:embed="rId7" cstate="print"/>
            <a:srcRect/>
            <a:stretch>
              <a:fillRect/>
            </a:stretch>
          </p:blipFill>
          <p:spPr bwMode="auto">
            <a:xfrm>
              <a:off x="1357290" y="2428868"/>
              <a:ext cx="4500594" cy="1357322"/>
            </a:xfrm>
            <a:prstGeom prst="rect">
              <a:avLst/>
            </a:prstGeom>
            <a:noFill/>
            <a:ln w="9525">
              <a:noFill/>
              <a:miter lim="800000"/>
              <a:headEnd/>
              <a:tailEnd/>
            </a:ln>
          </p:spPr>
        </p:pic>
      </p:grpSp>
      <p:grpSp>
        <p:nvGrpSpPr>
          <p:cNvPr id="28" name="Group 27"/>
          <p:cNvGrpSpPr/>
          <p:nvPr/>
        </p:nvGrpSpPr>
        <p:grpSpPr>
          <a:xfrm>
            <a:off x="2024034" y="2696680"/>
            <a:ext cx="4929222" cy="2053066"/>
            <a:chOff x="1142976" y="2090314"/>
            <a:chExt cx="4929222" cy="2053066"/>
          </a:xfrm>
        </p:grpSpPr>
        <p:sp>
          <p:nvSpPr>
            <p:cNvPr id="29" name="Folded Corner 28"/>
            <p:cNvSpPr/>
            <p:nvPr/>
          </p:nvSpPr>
          <p:spPr>
            <a:xfrm>
              <a:off x="1142976" y="2143116"/>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TextBox 29"/>
            <p:cNvSpPr txBox="1"/>
            <p:nvPr/>
          </p:nvSpPr>
          <p:spPr>
            <a:xfrm>
              <a:off x="1214414" y="2090314"/>
              <a:ext cx="2786082" cy="307777"/>
            </a:xfrm>
            <a:prstGeom prst="rect">
              <a:avLst/>
            </a:prstGeom>
            <a:noFill/>
          </p:spPr>
          <p:txBody>
            <a:bodyPr wrap="square" rtlCol="0">
              <a:spAutoFit/>
            </a:bodyPr>
            <a:lstStyle/>
            <a:p>
              <a:r>
                <a:rPr lang="en-US" sz="1400" dirty="0">
                  <a:latin typeface="Times New Roman" pitchFamily="18" charset="0"/>
                  <a:cs typeface="Times New Roman" pitchFamily="18" charset="0"/>
                </a:rPr>
                <a:t>Function Hierarchy Diagram (FHD)</a:t>
              </a:r>
            </a:p>
          </p:txBody>
        </p:sp>
        <p:sp>
          <p:nvSpPr>
            <p:cNvPr id="31" name="TextBox 30"/>
            <p:cNvSpPr txBox="1"/>
            <p:nvPr/>
          </p:nvSpPr>
          <p:spPr>
            <a:xfrm>
              <a:off x="3500430" y="3764165"/>
              <a:ext cx="2214578" cy="307777"/>
            </a:xfrm>
            <a:prstGeom prst="rect">
              <a:avLst/>
            </a:prstGeom>
            <a:noFill/>
          </p:spPr>
          <p:txBody>
            <a:bodyPr wrap="square" rtlCol="0">
              <a:spAutoFit/>
            </a:bodyPr>
            <a:lstStyle/>
            <a:p>
              <a:pPr algn="r" rtl="1"/>
              <a:r>
                <a:rPr lang="fa-IR" sz="1400" b="1" dirty="0">
                  <a:latin typeface="Times New Roman" pitchFamily="18" charset="0"/>
                  <a:cs typeface="Nazanin" pitchFamily="2" charset="-78"/>
                </a:rPr>
                <a:t>نمودار سلسله‌مراتبي وظايف</a:t>
              </a:r>
              <a:endParaRPr lang="en-US" sz="1400" b="1" dirty="0">
                <a:latin typeface="Times New Roman" pitchFamily="18" charset="0"/>
                <a:cs typeface="Nazanin" pitchFamily="2" charset="-78"/>
              </a:endParaRPr>
            </a:p>
          </p:txBody>
        </p:sp>
        <p:pic>
          <p:nvPicPr>
            <p:cNvPr id="32" name="Picture 5"/>
            <p:cNvPicPr>
              <a:picLocks noChangeAspect="1" noChangeArrowheads="1"/>
            </p:cNvPicPr>
            <p:nvPr/>
          </p:nvPicPr>
          <p:blipFill>
            <a:blip r:embed="rId8" cstate="print"/>
            <a:srcRect/>
            <a:stretch>
              <a:fillRect/>
            </a:stretch>
          </p:blipFill>
          <p:spPr bwMode="auto">
            <a:xfrm>
              <a:off x="1357290" y="2357430"/>
              <a:ext cx="4429156" cy="1428760"/>
            </a:xfrm>
            <a:prstGeom prst="rect">
              <a:avLst/>
            </a:prstGeom>
            <a:noFill/>
            <a:ln w="9525">
              <a:noFill/>
              <a:miter lim="800000"/>
              <a:headEnd/>
              <a:tailEnd/>
            </a:ln>
          </p:spPr>
        </p:pic>
      </p:grpSp>
      <p:grpSp>
        <p:nvGrpSpPr>
          <p:cNvPr id="33" name="Group 32"/>
          <p:cNvGrpSpPr/>
          <p:nvPr/>
        </p:nvGrpSpPr>
        <p:grpSpPr>
          <a:xfrm>
            <a:off x="2238348" y="2923186"/>
            <a:ext cx="4929222" cy="2053066"/>
            <a:chOff x="1142976" y="2090314"/>
            <a:chExt cx="4929222" cy="2053066"/>
          </a:xfrm>
        </p:grpSpPr>
        <p:sp>
          <p:nvSpPr>
            <p:cNvPr id="34" name="Folded Corner 33"/>
            <p:cNvSpPr/>
            <p:nvPr/>
          </p:nvSpPr>
          <p:spPr>
            <a:xfrm>
              <a:off x="1142976" y="2143116"/>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a:off x="1214414" y="2090314"/>
              <a:ext cx="2786082" cy="307777"/>
            </a:xfrm>
            <a:prstGeom prst="rect">
              <a:avLst/>
            </a:prstGeom>
            <a:noFill/>
          </p:spPr>
          <p:txBody>
            <a:bodyPr wrap="square" rtlCol="0">
              <a:spAutoFit/>
            </a:bodyPr>
            <a:lstStyle/>
            <a:p>
              <a:r>
                <a:rPr lang="en-US" sz="1400" dirty="0">
                  <a:latin typeface="Times New Roman" pitchFamily="18" charset="0"/>
                  <a:cs typeface="Times New Roman" pitchFamily="18" charset="0"/>
                </a:rPr>
                <a:t>Value Chain Model</a:t>
              </a:r>
            </a:p>
          </p:txBody>
        </p:sp>
        <p:sp>
          <p:nvSpPr>
            <p:cNvPr id="36" name="TextBox 35"/>
            <p:cNvSpPr txBox="1"/>
            <p:nvPr/>
          </p:nvSpPr>
          <p:spPr>
            <a:xfrm>
              <a:off x="3500430" y="3764165"/>
              <a:ext cx="2214578" cy="307777"/>
            </a:xfrm>
            <a:prstGeom prst="rect">
              <a:avLst/>
            </a:prstGeom>
            <a:noFill/>
          </p:spPr>
          <p:txBody>
            <a:bodyPr wrap="square" rtlCol="0">
              <a:spAutoFit/>
            </a:bodyPr>
            <a:lstStyle/>
            <a:p>
              <a:pPr algn="r" rtl="1"/>
              <a:r>
                <a:rPr lang="fa-IR" sz="1400" b="1" dirty="0">
                  <a:latin typeface="Times New Roman" pitchFamily="18" charset="0"/>
                  <a:cs typeface="Nazanin" pitchFamily="2" charset="-78"/>
                </a:rPr>
                <a:t>مدل زنجيره ارزش</a:t>
              </a:r>
              <a:endParaRPr lang="en-US" sz="1400" b="1" dirty="0">
                <a:latin typeface="Times New Roman" pitchFamily="18" charset="0"/>
                <a:cs typeface="Nazanin" pitchFamily="2" charset="-78"/>
              </a:endParaRPr>
            </a:p>
          </p:txBody>
        </p:sp>
        <p:pic>
          <p:nvPicPr>
            <p:cNvPr id="37" name="Picture 6"/>
            <p:cNvPicPr>
              <a:picLocks noChangeAspect="1" noChangeArrowheads="1"/>
            </p:cNvPicPr>
            <p:nvPr/>
          </p:nvPicPr>
          <p:blipFill>
            <a:blip r:embed="rId9" cstate="print"/>
            <a:srcRect/>
            <a:stretch>
              <a:fillRect/>
            </a:stretch>
          </p:blipFill>
          <p:spPr bwMode="auto">
            <a:xfrm>
              <a:off x="1285852" y="2428868"/>
              <a:ext cx="4643470" cy="1357322"/>
            </a:xfrm>
            <a:prstGeom prst="rect">
              <a:avLst/>
            </a:prstGeom>
            <a:noFill/>
            <a:ln w="9525">
              <a:noFill/>
              <a:miter lim="800000"/>
              <a:headEnd/>
              <a:tailEnd/>
            </a:ln>
          </p:spPr>
        </p:pic>
      </p:grpSp>
      <p:grpSp>
        <p:nvGrpSpPr>
          <p:cNvPr id="38" name="Group 37"/>
          <p:cNvGrpSpPr/>
          <p:nvPr/>
        </p:nvGrpSpPr>
        <p:grpSpPr>
          <a:xfrm>
            <a:off x="2454376" y="3222844"/>
            <a:ext cx="4929222" cy="2053066"/>
            <a:chOff x="1142976" y="2090314"/>
            <a:chExt cx="4929222" cy="2053066"/>
          </a:xfrm>
        </p:grpSpPr>
        <p:sp>
          <p:nvSpPr>
            <p:cNvPr id="39" name="Folded Corner 38"/>
            <p:cNvSpPr/>
            <p:nvPr/>
          </p:nvSpPr>
          <p:spPr>
            <a:xfrm>
              <a:off x="1142976" y="2143116"/>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TextBox 39"/>
            <p:cNvSpPr txBox="1"/>
            <p:nvPr/>
          </p:nvSpPr>
          <p:spPr>
            <a:xfrm>
              <a:off x="1214414" y="2090314"/>
              <a:ext cx="2786082" cy="307777"/>
            </a:xfrm>
            <a:prstGeom prst="rect">
              <a:avLst/>
            </a:prstGeom>
            <a:noFill/>
          </p:spPr>
          <p:txBody>
            <a:bodyPr wrap="square" rtlCol="0">
              <a:spAutoFit/>
            </a:bodyPr>
            <a:lstStyle/>
            <a:p>
              <a:r>
                <a:rPr lang="en-US" sz="1400" dirty="0">
                  <a:latin typeface="Times New Roman" pitchFamily="18" charset="0"/>
                  <a:cs typeface="Times New Roman" pitchFamily="18" charset="0"/>
                </a:rPr>
                <a:t>Process Chart</a:t>
              </a:r>
            </a:p>
          </p:txBody>
        </p:sp>
        <p:sp>
          <p:nvSpPr>
            <p:cNvPr id="41" name="TextBox 40"/>
            <p:cNvSpPr txBox="1"/>
            <p:nvPr/>
          </p:nvSpPr>
          <p:spPr>
            <a:xfrm>
              <a:off x="3500430" y="3764165"/>
              <a:ext cx="2214578" cy="307777"/>
            </a:xfrm>
            <a:prstGeom prst="rect">
              <a:avLst/>
            </a:prstGeom>
            <a:noFill/>
          </p:spPr>
          <p:txBody>
            <a:bodyPr wrap="square" rtlCol="0">
              <a:spAutoFit/>
            </a:bodyPr>
            <a:lstStyle/>
            <a:p>
              <a:pPr algn="r" rtl="1"/>
              <a:r>
                <a:rPr lang="fa-IR" sz="1400" b="1" dirty="0">
                  <a:latin typeface="Times New Roman" pitchFamily="18" charset="0"/>
                  <a:cs typeface="Nazanin" pitchFamily="2" charset="-78"/>
                </a:rPr>
                <a:t>نمودار گردش فرآيند</a:t>
              </a:r>
              <a:endParaRPr lang="en-US" sz="1400" b="1" dirty="0">
                <a:latin typeface="Times New Roman" pitchFamily="18" charset="0"/>
                <a:cs typeface="Nazanin" pitchFamily="2" charset="-78"/>
              </a:endParaRPr>
            </a:p>
          </p:txBody>
        </p:sp>
        <p:pic>
          <p:nvPicPr>
            <p:cNvPr id="42" name="Picture 8"/>
            <p:cNvPicPr>
              <a:picLocks noChangeAspect="1" noChangeArrowheads="1"/>
            </p:cNvPicPr>
            <p:nvPr/>
          </p:nvPicPr>
          <p:blipFill>
            <a:blip r:embed="rId10" cstate="print"/>
            <a:srcRect/>
            <a:stretch>
              <a:fillRect/>
            </a:stretch>
          </p:blipFill>
          <p:spPr bwMode="auto">
            <a:xfrm>
              <a:off x="1285852" y="2357431"/>
              <a:ext cx="4357717" cy="1428759"/>
            </a:xfrm>
            <a:prstGeom prst="rect">
              <a:avLst/>
            </a:prstGeom>
            <a:noFill/>
            <a:ln w="9525">
              <a:noFill/>
              <a:miter lim="800000"/>
              <a:headEnd/>
              <a:tailEnd/>
            </a:ln>
          </p:spPr>
        </p:pic>
      </p:grpSp>
      <p:grpSp>
        <p:nvGrpSpPr>
          <p:cNvPr id="43" name="Group 42"/>
          <p:cNvGrpSpPr/>
          <p:nvPr/>
        </p:nvGrpSpPr>
        <p:grpSpPr>
          <a:xfrm>
            <a:off x="2774133" y="3676651"/>
            <a:ext cx="4929222" cy="2053066"/>
            <a:chOff x="1142976" y="2090314"/>
            <a:chExt cx="4929222" cy="2053066"/>
          </a:xfrm>
        </p:grpSpPr>
        <p:sp>
          <p:nvSpPr>
            <p:cNvPr id="44" name="Folded Corner 43"/>
            <p:cNvSpPr/>
            <p:nvPr/>
          </p:nvSpPr>
          <p:spPr>
            <a:xfrm>
              <a:off x="1142976" y="2143116"/>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TextBox 44"/>
            <p:cNvSpPr txBox="1"/>
            <p:nvPr/>
          </p:nvSpPr>
          <p:spPr>
            <a:xfrm>
              <a:off x="1214414" y="2090314"/>
              <a:ext cx="2786082" cy="307777"/>
            </a:xfrm>
            <a:prstGeom prst="rect">
              <a:avLst/>
            </a:prstGeom>
            <a:noFill/>
          </p:spPr>
          <p:txBody>
            <a:bodyPr wrap="square" rtlCol="0">
              <a:spAutoFit/>
            </a:bodyPr>
            <a:lstStyle/>
            <a:p>
              <a:r>
                <a:rPr lang="en-US" sz="1400" dirty="0">
                  <a:latin typeface="Times New Roman" pitchFamily="18" charset="0"/>
                  <a:cs typeface="Times New Roman" pitchFamily="18" charset="0"/>
                </a:rPr>
                <a:t>Organization Network</a:t>
              </a:r>
            </a:p>
          </p:txBody>
        </p:sp>
        <p:sp>
          <p:nvSpPr>
            <p:cNvPr id="46" name="TextBox 45"/>
            <p:cNvSpPr txBox="1"/>
            <p:nvPr/>
          </p:nvSpPr>
          <p:spPr>
            <a:xfrm>
              <a:off x="3500430" y="3764165"/>
              <a:ext cx="2214578" cy="307777"/>
            </a:xfrm>
            <a:prstGeom prst="rect">
              <a:avLst/>
            </a:prstGeom>
            <a:noFill/>
          </p:spPr>
          <p:txBody>
            <a:bodyPr wrap="square" rtlCol="0">
              <a:spAutoFit/>
            </a:bodyPr>
            <a:lstStyle/>
            <a:p>
              <a:pPr algn="r" rtl="1"/>
              <a:r>
                <a:rPr lang="fa-IR" sz="1400" b="1" dirty="0">
                  <a:latin typeface="Times New Roman" pitchFamily="18" charset="0"/>
                  <a:cs typeface="B Nazanin" panose="00000400000000000000" pitchFamily="2" charset="-78"/>
                </a:rPr>
                <a:t>نمودار شبكه سازماني</a:t>
              </a:r>
              <a:endParaRPr lang="en-US" sz="1400" b="1" dirty="0">
                <a:latin typeface="Times New Roman" pitchFamily="18" charset="0"/>
                <a:cs typeface="B Nazanin" panose="00000400000000000000" pitchFamily="2" charset="-78"/>
              </a:endParaRPr>
            </a:p>
          </p:txBody>
        </p:sp>
        <p:pic>
          <p:nvPicPr>
            <p:cNvPr id="47" name="Picture 9"/>
            <p:cNvPicPr>
              <a:picLocks noChangeAspect="1" noChangeArrowheads="1"/>
            </p:cNvPicPr>
            <p:nvPr/>
          </p:nvPicPr>
          <p:blipFill>
            <a:blip r:embed="rId11" cstate="print"/>
            <a:srcRect/>
            <a:stretch>
              <a:fillRect/>
            </a:stretch>
          </p:blipFill>
          <p:spPr bwMode="auto">
            <a:xfrm>
              <a:off x="1357291" y="2428869"/>
              <a:ext cx="4429155" cy="1357322"/>
            </a:xfrm>
            <a:prstGeom prst="rect">
              <a:avLst/>
            </a:prstGeom>
            <a:noFill/>
            <a:ln w="9525">
              <a:noFill/>
              <a:miter lim="800000"/>
              <a:headEnd/>
              <a:tailEnd/>
            </a:ln>
          </p:spPr>
        </p:pic>
      </p:grpSp>
    </p:spTree>
    <p:extLst>
      <p:ext uri="{BB962C8B-B14F-4D97-AF65-F5344CB8AC3E}">
        <p14:creationId xmlns:p14="http://schemas.microsoft.com/office/powerpoint/2010/main" val="53712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0-#ppt_w/2"/>
                                          </p:val>
                                        </p:tav>
                                        <p:tav tm="100000">
                                          <p:val>
                                            <p:strVal val="#ppt_x"/>
                                          </p:val>
                                        </p:tav>
                                      </p:tavLst>
                                    </p:anim>
                                    <p:anim calcmode="lin" valueType="num">
                                      <p:cBhvr additive="base">
                                        <p:cTn id="3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0-#ppt_w/2"/>
                                          </p:val>
                                        </p:tav>
                                        <p:tav tm="100000">
                                          <p:val>
                                            <p:strVal val="#ppt_x"/>
                                          </p:val>
                                        </p:tav>
                                      </p:tavLst>
                                    </p:anim>
                                    <p:anim calcmode="lin" valueType="num">
                                      <p:cBhvr additive="base">
                                        <p:cTn id="46"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8"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لایه‌های معماری سازمانی </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
            </a:r>
            <a:br>
              <a:rPr lang="fa-IR" sz="2400" b="1" dirty="0" smtClean="0">
                <a:effectLst/>
                <a:latin typeface="Calibri" panose="020F0502020204030204" pitchFamily="34" charset="0"/>
                <a:ea typeface="Calibri" panose="020F0502020204030204" pitchFamily="34" charset="0"/>
                <a:cs typeface="B Mitra" panose="00000400000000000000" pitchFamily="2" charset="-78"/>
              </a:rPr>
            </a:br>
            <a:r>
              <a:rPr lang="fa-IR"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لایه داده  </a:t>
            </a:r>
            <a:r>
              <a:rPr lang="fa-IR" sz="2800" b="1" dirty="0">
                <a:solidFill>
                  <a:srgbClr val="000000"/>
                </a:solidFill>
                <a:latin typeface="B Titr" panose="00000700000000000000" pitchFamily="2" charset="-78"/>
                <a:ea typeface="B Titr" panose="00000700000000000000" pitchFamily="2" charset="-78"/>
              </a:rPr>
              <a:t>  </a:t>
            </a:r>
            <a:r>
              <a:rPr lang="en-US" sz="2800" b="1" dirty="0" smtClean="0">
                <a:solidFill>
                  <a:srgbClr val="000000"/>
                </a:solidFill>
                <a:effectLst/>
                <a:latin typeface="Times New Roman" panose="02020603050405020304" pitchFamily="18" charset="0"/>
                <a:ea typeface="B Titr" panose="00000700000000000000" pitchFamily="2" charset="-78"/>
                <a:cs typeface="B Titr" panose="00000700000000000000" pitchFamily="2" charset="-78"/>
              </a:rPr>
              <a:t>Data Layer</a:t>
            </a:r>
            <a:r>
              <a:rPr lang="fa-IR"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t>
            </a:r>
            <a: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لايه داده يکي از لايه‌هاي معماري سازماني و دربرگيرنده داده های ثبت شده در برنامه های کاربردی است که براي برطرف کردن نیازهای اطلاعاتی سازمان لازمند. اولين قدم در سازماندهي و ساماندهي داده ها در هر سازمان، شناسايي منابع داده‌اي و داده‌هاي توليد شده در حوزه‌هاي وظيفه‌اي و كاري آن است كه به نوبه خود، زيربناي شناسايي و دسته‌بندي برنامه های کاربردی آتي سازمان محسوب مي‌شود. </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در لایه داده معماری مرجع شرکت های توزیع نیروی برق، موضوعات اطلاعاتی پشتیبانی‌کننده لایه کسب و کار و روابط میان این مؤلفه‌ها تعریف شده است .</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3288112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16992" y="926592"/>
            <a:ext cx="4850314" cy="3835152"/>
            <a:chOff x="1571604" y="2079644"/>
            <a:chExt cx="3000396" cy="2206612"/>
          </a:xfrm>
        </p:grpSpPr>
        <p:graphicFrame>
          <p:nvGraphicFramePr>
            <p:cNvPr id="12" name="Diagram 11"/>
            <p:cNvGraphicFramePr/>
            <p:nvPr/>
          </p:nvGraphicFramePr>
          <p:xfrm>
            <a:off x="1571604" y="2079644"/>
            <a:ext cx="3000396" cy="220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Box 20"/>
            <p:cNvSpPr txBox="1">
              <a:spLocks noChangeArrowheads="1"/>
            </p:cNvSpPr>
            <p:nvPr/>
          </p:nvSpPr>
          <p:spPr bwMode="auto">
            <a:xfrm>
              <a:off x="2285984" y="2285992"/>
              <a:ext cx="1624013" cy="282543"/>
            </a:xfrm>
            <a:prstGeom prst="rect">
              <a:avLst/>
            </a:prstGeom>
            <a:noFill/>
            <a:ln w="9525">
              <a:noFill/>
              <a:miter lim="800000"/>
              <a:headEnd/>
              <a:tailEnd/>
            </a:ln>
          </p:spPr>
          <p:txBody>
            <a:bodyPr/>
            <a:lstStyle/>
            <a:p>
              <a:pPr algn="ctr" rtl="1" eaLnBrk="0" hangingPunct="0"/>
              <a:r>
                <a:rPr lang="en-US" sz="1100" b="1" dirty="0">
                  <a:solidFill>
                    <a:schemeClr val="tx2"/>
                  </a:solidFill>
                  <a:latin typeface="Batang" pitchFamily="18" charset="-127"/>
                  <a:cs typeface="Times New Roman" pitchFamily="18" charset="0"/>
                </a:rPr>
                <a:t>Business</a:t>
              </a:r>
            </a:p>
          </p:txBody>
        </p:sp>
        <p:sp>
          <p:nvSpPr>
            <p:cNvPr id="14" name="Text Box 21"/>
            <p:cNvSpPr txBox="1">
              <a:spLocks noChangeArrowheads="1"/>
            </p:cNvSpPr>
            <p:nvPr/>
          </p:nvSpPr>
          <p:spPr bwMode="auto">
            <a:xfrm>
              <a:off x="2143108" y="2714620"/>
              <a:ext cx="1954213" cy="349224"/>
            </a:xfrm>
            <a:prstGeom prst="rect">
              <a:avLst/>
            </a:prstGeom>
            <a:noFill/>
            <a:ln w="9525">
              <a:noFill/>
              <a:miter lim="800000"/>
              <a:headEnd/>
              <a:tailEnd/>
            </a:ln>
          </p:spPr>
          <p:txBody>
            <a:bodyPr/>
            <a:lstStyle/>
            <a:p>
              <a:pPr algn="ctr" rtl="1" eaLnBrk="0" hangingPunct="0"/>
              <a:r>
                <a:rPr lang="en-US" sz="1200" b="1" dirty="0" smtClean="0">
                  <a:solidFill>
                    <a:schemeClr val="tx2"/>
                  </a:solidFill>
                  <a:latin typeface="Batang" pitchFamily="18" charset="-127"/>
                  <a:cs typeface="Times New Roman" pitchFamily="18" charset="0"/>
                </a:rPr>
                <a:t>Data</a:t>
              </a:r>
              <a:endParaRPr lang="en-US" sz="1200" b="1" dirty="0">
                <a:solidFill>
                  <a:schemeClr val="tx2"/>
                </a:solidFill>
                <a:latin typeface="Batang" pitchFamily="18" charset="-127"/>
                <a:cs typeface="Times New Roman" pitchFamily="18" charset="0"/>
              </a:endParaRPr>
            </a:p>
          </p:txBody>
        </p:sp>
        <p:sp>
          <p:nvSpPr>
            <p:cNvPr id="15" name="Text Box 22"/>
            <p:cNvSpPr txBox="1">
              <a:spLocks noChangeArrowheads="1"/>
            </p:cNvSpPr>
            <p:nvPr/>
          </p:nvSpPr>
          <p:spPr bwMode="auto">
            <a:xfrm>
              <a:off x="2143108" y="3286124"/>
              <a:ext cx="1952625" cy="27778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Application</a:t>
              </a:r>
            </a:p>
          </p:txBody>
        </p:sp>
        <p:sp>
          <p:nvSpPr>
            <p:cNvPr id="16" name="Text Box 24"/>
            <p:cNvSpPr txBox="1">
              <a:spLocks noChangeArrowheads="1"/>
            </p:cNvSpPr>
            <p:nvPr/>
          </p:nvSpPr>
          <p:spPr bwMode="auto">
            <a:xfrm>
              <a:off x="2143108" y="3857628"/>
              <a:ext cx="1952625" cy="24099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Infrastructure</a:t>
              </a:r>
            </a:p>
          </p:txBody>
        </p:sp>
      </p:grpSp>
      <p:sp>
        <p:nvSpPr>
          <p:cNvPr id="17" name="Oval 29"/>
          <p:cNvSpPr>
            <a:spLocks noChangeArrowheads="1"/>
          </p:cNvSpPr>
          <p:nvPr/>
        </p:nvSpPr>
        <p:spPr bwMode="auto">
          <a:xfrm>
            <a:off x="1984384" y="1963184"/>
            <a:ext cx="1600200" cy="533400"/>
          </a:xfrm>
          <a:prstGeom prst="ellipse">
            <a:avLst/>
          </a:prstGeom>
          <a:noFill/>
          <a:ln w="38100" cap="sq">
            <a:solidFill>
              <a:srgbClr val="FF0000"/>
            </a:solidFill>
            <a:miter lim="800000"/>
            <a:headEnd type="none" w="sm" len="sm"/>
            <a:tailEnd type="none" w="sm" len="sm"/>
          </a:ln>
        </p:spPr>
        <p:txBody>
          <a:bodyPr wrap="none" anchor="ctr"/>
          <a:lstStyle/>
          <a:p>
            <a:endParaRPr lang="en-US"/>
          </a:p>
        </p:txBody>
      </p:sp>
      <p:sp>
        <p:nvSpPr>
          <p:cNvPr id="18" name="Freeform 30"/>
          <p:cNvSpPr>
            <a:spLocks/>
          </p:cNvSpPr>
          <p:nvPr/>
        </p:nvSpPr>
        <p:spPr bwMode="auto">
          <a:xfrm>
            <a:off x="3589030" y="1802942"/>
            <a:ext cx="4969754" cy="457200"/>
          </a:xfrm>
          <a:custGeom>
            <a:avLst/>
            <a:gdLst>
              <a:gd name="T0" fmla="*/ 0 w 2976"/>
              <a:gd name="T1" fmla="*/ 347472 h 200"/>
              <a:gd name="T2" fmla="*/ 1371600 w 2976"/>
              <a:gd name="T3" fmla="*/ 18288 h 200"/>
              <a:gd name="T4" fmla="*/ 2743200 w 2976"/>
              <a:gd name="T5" fmla="*/ 457200 h 200"/>
              <a:gd name="T6" fmla="*/ 0 60000 65536"/>
              <a:gd name="T7" fmla="*/ 0 60000 65536"/>
              <a:gd name="T8" fmla="*/ 0 60000 65536"/>
              <a:gd name="T9" fmla="*/ 0 w 2976"/>
              <a:gd name="T10" fmla="*/ 0 h 200"/>
              <a:gd name="T11" fmla="*/ 2976 w 2976"/>
              <a:gd name="T12" fmla="*/ 200 h 200"/>
            </a:gdLst>
            <a:ahLst/>
            <a:cxnLst>
              <a:cxn ang="T6">
                <a:pos x="T0" y="T1"/>
              </a:cxn>
              <a:cxn ang="T7">
                <a:pos x="T2" y="T3"/>
              </a:cxn>
              <a:cxn ang="T8">
                <a:pos x="T4" y="T5"/>
              </a:cxn>
            </a:cxnLst>
            <a:rect l="T9" t="T10" r="T11" b="T12"/>
            <a:pathLst>
              <a:path w="2976" h="200">
                <a:moveTo>
                  <a:pt x="0" y="152"/>
                </a:moveTo>
                <a:cubicBezTo>
                  <a:pt x="496" y="76"/>
                  <a:pt x="992" y="0"/>
                  <a:pt x="1488" y="8"/>
                </a:cubicBezTo>
                <a:cubicBezTo>
                  <a:pt x="1984" y="16"/>
                  <a:pt x="2480" y="108"/>
                  <a:pt x="2976" y="200"/>
                </a:cubicBezTo>
              </a:path>
            </a:pathLst>
          </a:custGeom>
          <a:noFill/>
          <a:ln w="38100" cap="sq">
            <a:solidFill>
              <a:srgbClr val="FF0000"/>
            </a:solidFill>
            <a:miter lim="800000"/>
            <a:headEnd type="none" w="sm" len="sm"/>
            <a:tailEnd type="triangle" w="lg" len="lg"/>
          </a:ln>
        </p:spPr>
        <p:txBody>
          <a:bodyPr wrap="none"/>
          <a:lstStyle/>
          <a:p>
            <a:endParaRPr lang="en-US"/>
          </a:p>
        </p:txBody>
      </p:sp>
      <p:sp>
        <p:nvSpPr>
          <p:cNvPr id="22" name="Text Box 31"/>
          <p:cNvSpPr txBox="1">
            <a:spLocks noChangeArrowheads="1"/>
          </p:cNvSpPr>
          <p:nvPr/>
        </p:nvSpPr>
        <p:spPr bwMode="auto">
          <a:xfrm>
            <a:off x="7558458" y="1532191"/>
            <a:ext cx="4241800" cy="4278094"/>
          </a:xfrm>
          <a:prstGeom prst="rect">
            <a:avLst/>
          </a:prstGeom>
          <a:noFill/>
          <a:ln w="19050">
            <a:noFill/>
            <a:miter lim="800000"/>
            <a:headEnd/>
            <a:tailEnd/>
          </a:ln>
        </p:spPr>
        <p:txBody>
          <a:bodyPr>
            <a:spAutoFit/>
          </a:bodyPr>
          <a:lstStyle/>
          <a:p>
            <a:pPr marL="457200" indent="-457200" algn="r" rtl="1">
              <a:spcBef>
                <a:spcPct val="50000"/>
              </a:spcBef>
            </a:pPr>
            <a:r>
              <a:rPr lang="ar-SA" sz="3200" b="1" u="sng" dirty="0">
                <a:solidFill>
                  <a:srgbClr val="0066FF"/>
                </a:solidFill>
                <a:effectLst>
                  <a:outerShdw blurRad="38100" dist="38100" dir="2700000" algn="tl">
                    <a:srgbClr val="000000">
                      <a:alpha val="43137"/>
                    </a:srgbClr>
                  </a:outerShdw>
                </a:effectLst>
                <a:cs typeface="B Mitra" panose="00000400000000000000" pitchFamily="2" charset="-78"/>
              </a:rPr>
              <a:t>لايه معماري اطلاعات</a:t>
            </a:r>
          </a:p>
          <a:p>
            <a:pPr marL="457200" indent="-457200" algn="r" rtl="1">
              <a:spcBef>
                <a:spcPct val="50000"/>
              </a:spcBef>
              <a:buFontTx/>
              <a:buChar char="•"/>
            </a:pPr>
            <a:r>
              <a:rPr lang="fa-IR" sz="3200" b="1" dirty="0">
                <a:effectLst>
                  <a:outerShdw blurRad="38100" dist="38100" dir="2700000" algn="tl">
                    <a:srgbClr val="000000">
                      <a:alpha val="43137"/>
                    </a:srgbClr>
                  </a:outerShdw>
                </a:effectLst>
                <a:cs typeface="B Mitra" panose="00000400000000000000" pitchFamily="2" charset="-78"/>
              </a:rPr>
              <a:t>نيازهاي اطلاعاتي در سطوح مديريتي و عملياتي</a:t>
            </a:r>
          </a:p>
          <a:p>
            <a:pPr marL="457200" indent="-457200" algn="r" rtl="1">
              <a:spcBef>
                <a:spcPct val="50000"/>
              </a:spcBef>
              <a:buFontTx/>
              <a:buChar char="•"/>
            </a:pPr>
            <a:r>
              <a:rPr lang="ar-SA" sz="3200" b="1" dirty="0">
                <a:effectLst>
                  <a:outerShdw blurRad="38100" dist="38100" dir="2700000" algn="tl">
                    <a:srgbClr val="000000">
                      <a:alpha val="43137"/>
                    </a:srgbClr>
                  </a:outerShdw>
                </a:effectLst>
                <a:cs typeface="B Mitra" panose="00000400000000000000" pitchFamily="2" charset="-78"/>
              </a:rPr>
              <a:t>منابع اطلاعاتي سازمان از ديد كاربرد، توزيع، دسترس‏پذيري، ...</a:t>
            </a:r>
            <a:endParaRPr lang="fa-IR" sz="3200" b="1" dirty="0">
              <a:effectLst>
                <a:outerShdw blurRad="38100" dist="38100" dir="2700000" algn="tl">
                  <a:srgbClr val="000000">
                    <a:alpha val="43137"/>
                  </a:srgbClr>
                </a:outerShdw>
              </a:effectLst>
              <a:cs typeface="B Mitra" panose="00000400000000000000" pitchFamily="2" charset="-78"/>
            </a:endParaRPr>
          </a:p>
          <a:p>
            <a:pPr marL="457200" indent="-457200" algn="r" rtl="1">
              <a:spcBef>
                <a:spcPct val="50000"/>
              </a:spcBef>
              <a:buFontTx/>
              <a:buChar char="•"/>
            </a:pPr>
            <a:r>
              <a:rPr lang="fa-IR" sz="3200" b="1" dirty="0">
                <a:effectLst>
                  <a:outerShdw blurRad="38100" dist="38100" dir="2700000" algn="tl">
                    <a:srgbClr val="000000">
                      <a:alpha val="43137"/>
                    </a:srgbClr>
                  </a:outerShdw>
                </a:effectLst>
                <a:cs typeface="B Mitra" panose="00000400000000000000" pitchFamily="2" charset="-78"/>
              </a:rPr>
              <a:t>مدل داده‌اي</a:t>
            </a:r>
            <a:endParaRPr lang="ar-SA" sz="3200" b="1" dirty="0">
              <a:effectLst>
                <a:outerShdw blurRad="38100" dist="38100" dir="2700000" algn="tl">
                  <a:srgbClr val="000000">
                    <a:alpha val="43137"/>
                  </a:srgbClr>
                </a:outerShdw>
              </a:effectLst>
              <a:cs typeface="B Mitra" panose="00000400000000000000" pitchFamily="2" charset="-78"/>
            </a:endParaRPr>
          </a:p>
        </p:txBody>
      </p:sp>
      <p:grpSp>
        <p:nvGrpSpPr>
          <p:cNvPr id="23" name="Group 22"/>
          <p:cNvGrpSpPr/>
          <p:nvPr/>
        </p:nvGrpSpPr>
        <p:grpSpPr>
          <a:xfrm>
            <a:off x="1831446" y="2628326"/>
            <a:ext cx="4929222" cy="2053066"/>
            <a:chOff x="357158" y="2518942"/>
            <a:chExt cx="4929222" cy="2053066"/>
          </a:xfrm>
        </p:grpSpPr>
        <p:sp>
          <p:nvSpPr>
            <p:cNvPr id="24" name="Folded Corner 23"/>
            <p:cNvSpPr/>
            <p:nvPr/>
          </p:nvSpPr>
          <p:spPr>
            <a:xfrm>
              <a:off x="357158" y="2571744"/>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TextBox 24"/>
            <p:cNvSpPr txBox="1"/>
            <p:nvPr/>
          </p:nvSpPr>
          <p:spPr>
            <a:xfrm>
              <a:off x="428596" y="2518942"/>
              <a:ext cx="2214578" cy="307777"/>
            </a:xfrm>
            <a:prstGeom prst="rect">
              <a:avLst/>
            </a:prstGeom>
            <a:noFill/>
          </p:spPr>
          <p:txBody>
            <a:bodyPr wrap="square" rtlCol="0">
              <a:spAutoFit/>
            </a:bodyPr>
            <a:lstStyle/>
            <a:p>
              <a:r>
                <a:rPr lang="en-US" sz="1400" dirty="0">
                  <a:latin typeface="Times New Roman" pitchFamily="18" charset="0"/>
                  <a:cs typeface="Times New Roman" pitchFamily="18" charset="0"/>
                </a:rPr>
                <a:t>Context Diagram</a:t>
              </a:r>
            </a:p>
          </p:txBody>
        </p:sp>
        <p:sp>
          <p:nvSpPr>
            <p:cNvPr id="26" name="TextBox 25"/>
            <p:cNvSpPr txBox="1"/>
            <p:nvPr/>
          </p:nvSpPr>
          <p:spPr>
            <a:xfrm>
              <a:off x="2714612" y="4192793"/>
              <a:ext cx="2214578" cy="307777"/>
            </a:xfrm>
            <a:prstGeom prst="rect">
              <a:avLst/>
            </a:prstGeom>
            <a:noFill/>
          </p:spPr>
          <p:txBody>
            <a:bodyPr wrap="square" rtlCol="0">
              <a:spAutoFit/>
            </a:bodyPr>
            <a:lstStyle/>
            <a:p>
              <a:pPr algn="r" rtl="1"/>
              <a:r>
                <a:rPr lang="fa-IR" sz="1400" b="1" dirty="0">
                  <a:latin typeface="Times New Roman" pitchFamily="18" charset="0"/>
                  <a:cs typeface="Nazanin" pitchFamily="2" charset="-78"/>
                </a:rPr>
                <a:t>نمودار ارتباط محيطي</a:t>
              </a:r>
              <a:endParaRPr lang="en-US" sz="1400" b="1" dirty="0">
                <a:latin typeface="Times New Roman" pitchFamily="18" charset="0"/>
                <a:cs typeface="Nazanin" pitchFamily="2" charset="-78"/>
              </a:endParaRPr>
            </a:p>
          </p:txBody>
        </p:sp>
        <p:pic>
          <p:nvPicPr>
            <p:cNvPr id="27" name="Picture 21"/>
            <p:cNvPicPr>
              <a:picLocks noChangeAspect="1" noChangeArrowheads="1"/>
            </p:cNvPicPr>
            <p:nvPr/>
          </p:nvPicPr>
          <p:blipFill>
            <a:blip r:embed="rId7" cstate="print"/>
            <a:srcRect/>
            <a:stretch>
              <a:fillRect/>
            </a:stretch>
          </p:blipFill>
          <p:spPr bwMode="auto">
            <a:xfrm>
              <a:off x="571472" y="2786059"/>
              <a:ext cx="4429156" cy="1428759"/>
            </a:xfrm>
            <a:prstGeom prst="rect">
              <a:avLst/>
            </a:prstGeom>
            <a:noFill/>
            <a:ln w="9525">
              <a:noFill/>
              <a:miter lim="800000"/>
              <a:headEnd/>
              <a:tailEnd/>
            </a:ln>
          </p:spPr>
        </p:pic>
      </p:grpSp>
      <p:grpSp>
        <p:nvGrpSpPr>
          <p:cNvPr id="28" name="Group 27"/>
          <p:cNvGrpSpPr/>
          <p:nvPr/>
        </p:nvGrpSpPr>
        <p:grpSpPr>
          <a:xfrm>
            <a:off x="2354779" y="3070562"/>
            <a:ext cx="4929222" cy="2028918"/>
            <a:chOff x="571472" y="2738768"/>
            <a:chExt cx="4929222" cy="2028918"/>
          </a:xfrm>
        </p:grpSpPr>
        <p:sp>
          <p:nvSpPr>
            <p:cNvPr id="29" name="Folded Corner 28"/>
            <p:cNvSpPr/>
            <p:nvPr/>
          </p:nvSpPr>
          <p:spPr>
            <a:xfrm>
              <a:off x="571472" y="2767422"/>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TextBox 29"/>
            <p:cNvSpPr txBox="1"/>
            <p:nvPr/>
          </p:nvSpPr>
          <p:spPr>
            <a:xfrm>
              <a:off x="729968" y="2738768"/>
              <a:ext cx="2428892" cy="307777"/>
            </a:xfrm>
            <a:prstGeom prst="rect">
              <a:avLst/>
            </a:prstGeom>
            <a:noFill/>
          </p:spPr>
          <p:txBody>
            <a:bodyPr wrap="square" rtlCol="0">
              <a:spAutoFit/>
            </a:bodyPr>
            <a:lstStyle/>
            <a:p>
              <a:r>
                <a:rPr lang="en-US" sz="1400" dirty="0">
                  <a:latin typeface="Times New Roman" pitchFamily="18" charset="0"/>
                  <a:cs typeface="Times New Roman" pitchFamily="18" charset="0"/>
                </a:rPr>
                <a:t>Conceptual Data Model (ERD)</a:t>
              </a:r>
            </a:p>
          </p:txBody>
        </p:sp>
        <p:sp>
          <p:nvSpPr>
            <p:cNvPr id="31" name="TextBox 30"/>
            <p:cNvSpPr txBox="1"/>
            <p:nvPr/>
          </p:nvSpPr>
          <p:spPr>
            <a:xfrm>
              <a:off x="2571736" y="4388471"/>
              <a:ext cx="2571768" cy="307777"/>
            </a:xfrm>
            <a:prstGeom prst="rect">
              <a:avLst/>
            </a:prstGeom>
            <a:noFill/>
          </p:spPr>
          <p:txBody>
            <a:bodyPr wrap="square" rtlCol="0">
              <a:spAutoFit/>
            </a:bodyPr>
            <a:lstStyle/>
            <a:p>
              <a:pPr algn="r" rtl="1"/>
              <a:r>
                <a:rPr lang="fa-IR" sz="1400" b="1" dirty="0">
                  <a:latin typeface="Times New Roman" pitchFamily="18" charset="0"/>
                  <a:cs typeface="Nazanin" pitchFamily="2" charset="-78"/>
                </a:rPr>
                <a:t>نمودار ارتباط موجوديت‌ها (مدل داده)</a:t>
              </a:r>
              <a:endParaRPr lang="en-US" sz="1400" b="1" dirty="0">
                <a:latin typeface="Times New Roman" pitchFamily="18" charset="0"/>
                <a:cs typeface="Nazanin" pitchFamily="2" charset="-78"/>
              </a:endParaRPr>
            </a:p>
          </p:txBody>
        </p:sp>
        <p:pic>
          <p:nvPicPr>
            <p:cNvPr id="32" name="Picture 22"/>
            <p:cNvPicPr>
              <a:picLocks noChangeAspect="1" noChangeArrowheads="1"/>
            </p:cNvPicPr>
            <p:nvPr/>
          </p:nvPicPr>
          <p:blipFill>
            <a:blip r:embed="rId8" cstate="print"/>
            <a:srcRect/>
            <a:stretch>
              <a:fillRect/>
            </a:stretch>
          </p:blipFill>
          <p:spPr bwMode="auto">
            <a:xfrm>
              <a:off x="785786" y="3000373"/>
              <a:ext cx="4500594" cy="1428759"/>
            </a:xfrm>
            <a:prstGeom prst="rect">
              <a:avLst/>
            </a:prstGeom>
            <a:noFill/>
            <a:ln w="9525">
              <a:noFill/>
              <a:miter lim="800000"/>
              <a:headEnd/>
              <a:tailEnd/>
            </a:ln>
          </p:spPr>
        </p:pic>
      </p:grpSp>
      <p:grpSp>
        <p:nvGrpSpPr>
          <p:cNvPr id="33" name="Group 32"/>
          <p:cNvGrpSpPr/>
          <p:nvPr/>
        </p:nvGrpSpPr>
        <p:grpSpPr>
          <a:xfrm>
            <a:off x="2819126" y="3583571"/>
            <a:ext cx="4929222" cy="2053066"/>
            <a:chOff x="785786" y="2928934"/>
            <a:chExt cx="4929222" cy="2053066"/>
          </a:xfrm>
        </p:grpSpPr>
        <p:sp>
          <p:nvSpPr>
            <p:cNvPr id="34" name="Folded Corner 33"/>
            <p:cNvSpPr/>
            <p:nvPr/>
          </p:nvSpPr>
          <p:spPr>
            <a:xfrm>
              <a:off x="785786" y="2981736"/>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a:off x="857224" y="2928934"/>
              <a:ext cx="2428892" cy="307777"/>
            </a:xfrm>
            <a:prstGeom prst="rect">
              <a:avLst/>
            </a:prstGeom>
            <a:noFill/>
          </p:spPr>
          <p:txBody>
            <a:bodyPr wrap="square" rtlCol="0">
              <a:spAutoFit/>
            </a:bodyPr>
            <a:lstStyle/>
            <a:p>
              <a:r>
                <a:rPr lang="en-US" sz="1400" dirty="0">
                  <a:latin typeface="Times New Roman" pitchFamily="18" charset="0"/>
                  <a:cs typeface="Times New Roman" pitchFamily="18" charset="0"/>
                </a:rPr>
                <a:t>Physical Data Model</a:t>
              </a:r>
            </a:p>
          </p:txBody>
        </p:sp>
        <p:sp>
          <p:nvSpPr>
            <p:cNvPr id="36" name="TextBox 35"/>
            <p:cNvSpPr txBox="1"/>
            <p:nvPr/>
          </p:nvSpPr>
          <p:spPr>
            <a:xfrm>
              <a:off x="2786050" y="4602785"/>
              <a:ext cx="2571768" cy="307777"/>
            </a:xfrm>
            <a:prstGeom prst="rect">
              <a:avLst/>
            </a:prstGeom>
            <a:noFill/>
          </p:spPr>
          <p:txBody>
            <a:bodyPr wrap="square" rtlCol="0">
              <a:spAutoFit/>
            </a:bodyPr>
            <a:lstStyle/>
            <a:p>
              <a:pPr algn="r" rtl="1"/>
              <a:r>
                <a:rPr lang="fa-IR" sz="1400" b="1" dirty="0">
                  <a:latin typeface="Times New Roman" pitchFamily="18" charset="0"/>
                  <a:cs typeface="B Nazanin" panose="00000400000000000000" pitchFamily="2" charset="-78"/>
                </a:rPr>
                <a:t>نقشه پايگاه‌هاي داده‌اي</a:t>
              </a:r>
              <a:endParaRPr lang="en-US" sz="1400" b="1" dirty="0">
                <a:latin typeface="Times New Roman" pitchFamily="18" charset="0"/>
                <a:cs typeface="B Nazanin" panose="00000400000000000000" pitchFamily="2" charset="-78"/>
              </a:endParaRPr>
            </a:p>
          </p:txBody>
        </p:sp>
        <p:sp>
          <p:nvSpPr>
            <p:cNvPr id="37" name="Rectangle 36"/>
            <p:cNvSpPr/>
            <p:nvPr/>
          </p:nvSpPr>
          <p:spPr>
            <a:xfrm>
              <a:off x="1000100" y="3214686"/>
              <a:ext cx="435771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52"/>
            <p:cNvGrpSpPr/>
            <p:nvPr/>
          </p:nvGrpSpPr>
          <p:grpSpPr>
            <a:xfrm>
              <a:off x="4357686" y="3857628"/>
              <a:ext cx="733250" cy="785818"/>
              <a:chOff x="4357686" y="3857628"/>
              <a:chExt cx="733250" cy="785818"/>
            </a:xfrm>
          </p:grpSpPr>
          <p:pic>
            <p:nvPicPr>
              <p:cNvPr id="55" name="Picture 82" descr="databases"/>
              <p:cNvPicPr>
                <a:picLocks noChangeAspect="1" noChangeArrowheads="1"/>
              </p:cNvPicPr>
              <p:nvPr/>
            </p:nvPicPr>
            <p:blipFill>
              <a:blip r:embed="rId9" cstate="print">
                <a:clrChange>
                  <a:clrFrom>
                    <a:srgbClr val="08369A"/>
                  </a:clrFrom>
                  <a:clrTo>
                    <a:srgbClr val="08369A">
                      <a:alpha val="0"/>
                    </a:srgbClr>
                  </a:clrTo>
                </a:clrChange>
              </a:blip>
              <a:srcRect/>
              <a:stretch>
                <a:fillRect/>
              </a:stretch>
            </p:blipFill>
            <p:spPr bwMode="auto">
              <a:xfrm>
                <a:off x="4357686" y="3857628"/>
                <a:ext cx="733250" cy="571504"/>
              </a:xfrm>
              <a:prstGeom prst="rect">
                <a:avLst/>
              </a:prstGeom>
              <a:noFill/>
              <a:ln w="9525">
                <a:noFill/>
                <a:miter lim="800000"/>
                <a:headEnd/>
                <a:tailEnd/>
              </a:ln>
            </p:spPr>
          </p:pic>
          <p:sp>
            <p:nvSpPr>
              <p:cNvPr id="56" name="Text Box 20"/>
              <p:cNvSpPr txBox="1">
                <a:spLocks noChangeArrowheads="1"/>
              </p:cNvSpPr>
              <p:nvPr/>
            </p:nvSpPr>
            <p:spPr bwMode="auto">
              <a:xfrm>
                <a:off x="4376747" y="4360903"/>
                <a:ext cx="695319" cy="282543"/>
              </a:xfrm>
              <a:prstGeom prst="rect">
                <a:avLst/>
              </a:prstGeom>
              <a:noFill/>
              <a:ln w="9525">
                <a:noFill/>
                <a:miter lim="800000"/>
                <a:headEnd/>
                <a:tailEnd/>
              </a:ln>
            </p:spPr>
            <p:txBody>
              <a:bodyPr/>
              <a:lstStyle/>
              <a:p>
                <a:pPr algn="ctr" rtl="1" eaLnBrk="0" hangingPunct="0"/>
                <a:r>
                  <a:rPr lang="en-US" sz="700" b="1" dirty="0">
                    <a:solidFill>
                      <a:schemeClr val="bg1">
                        <a:lumMod val="50000"/>
                      </a:schemeClr>
                    </a:solidFill>
                    <a:latin typeface="Batang" pitchFamily="18" charset="-127"/>
                    <a:cs typeface="Times New Roman" pitchFamily="18" charset="0"/>
                  </a:rPr>
                  <a:t>HR Data (DB2)</a:t>
                </a:r>
              </a:p>
            </p:txBody>
          </p:sp>
        </p:grpSp>
        <p:grpSp>
          <p:nvGrpSpPr>
            <p:cNvPr id="39" name="Group 53"/>
            <p:cNvGrpSpPr/>
            <p:nvPr/>
          </p:nvGrpSpPr>
          <p:grpSpPr>
            <a:xfrm>
              <a:off x="3267246" y="3357562"/>
              <a:ext cx="733250" cy="785818"/>
              <a:chOff x="4357686" y="3857628"/>
              <a:chExt cx="733250" cy="785818"/>
            </a:xfrm>
          </p:grpSpPr>
          <p:pic>
            <p:nvPicPr>
              <p:cNvPr id="53" name="Picture 82" descr="databases"/>
              <p:cNvPicPr>
                <a:picLocks noChangeAspect="1" noChangeArrowheads="1"/>
              </p:cNvPicPr>
              <p:nvPr/>
            </p:nvPicPr>
            <p:blipFill>
              <a:blip r:embed="rId9" cstate="print">
                <a:clrChange>
                  <a:clrFrom>
                    <a:srgbClr val="08369A"/>
                  </a:clrFrom>
                  <a:clrTo>
                    <a:srgbClr val="08369A">
                      <a:alpha val="0"/>
                    </a:srgbClr>
                  </a:clrTo>
                </a:clrChange>
              </a:blip>
              <a:srcRect/>
              <a:stretch>
                <a:fillRect/>
              </a:stretch>
            </p:blipFill>
            <p:spPr bwMode="auto">
              <a:xfrm>
                <a:off x="4357686" y="3857628"/>
                <a:ext cx="733250" cy="571504"/>
              </a:xfrm>
              <a:prstGeom prst="rect">
                <a:avLst/>
              </a:prstGeom>
              <a:noFill/>
              <a:ln w="9525">
                <a:noFill/>
                <a:miter lim="800000"/>
                <a:headEnd/>
                <a:tailEnd/>
              </a:ln>
            </p:spPr>
          </p:pic>
          <p:sp>
            <p:nvSpPr>
              <p:cNvPr id="54" name="Text Box 20"/>
              <p:cNvSpPr txBox="1">
                <a:spLocks noChangeArrowheads="1"/>
              </p:cNvSpPr>
              <p:nvPr/>
            </p:nvSpPr>
            <p:spPr bwMode="auto">
              <a:xfrm>
                <a:off x="4376747" y="4360903"/>
                <a:ext cx="695319" cy="282543"/>
              </a:xfrm>
              <a:prstGeom prst="rect">
                <a:avLst/>
              </a:prstGeom>
              <a:noFill/>
              <a:ln w="9525">
                <a:noFill/>
                <a:miter lim="800000"/>
                <a:headEnd/>
                <a:tailEnd/>
              </a:ln>
            </p:spPr>
            <p:txBody>
              <a:bodyPr/>
              <a:lstStyle/>
              <a:p>
                <a:pPr algn="ctr" rtl="1" eaLnBrk="0" hangingPunct="0"/>
                <a:r>
                  <a:rPr lang="en-US" sz="700" b="1" dirty="0">
                    <a:solidFill>
                      <a:schemeClr val="bg1">
                        <a:lumMod val="50000"/>
                      </a:schemeClr>
                    </a:solidFill>
                    <a:latin typeface="Batang" pitchFamily="18" charset="-127"/>
                    <a:cs typeface="Times New Roman" pitchFamily="18" charset="0"/>
                  </a:rPr>
                  <a:t>Fin2 (Oracle)</a:t>
                </a:r>
              </a:p>
            </p:txBody>
          </p:sp>
        </p:grpSp>
        <p:grpSp>
          <p:nvGrpSpPr>
            <p:cNvPr id="40" name="Group 56"/>
            <p:cNvGrpSpPr/>
            <p:nvPr/>
          </p:nvGrpSpPr>
          <p:grpSpPr>
            <a:xfrm>
              <a:off x="2214546" y="3357562"/>
              <a:ext cx="733250" cy="785818"/>
              <a:chOff x="4357686" y="3857628"/>
              <a:chExt cx="733250" cy="785818"/>
            </a:xfrm>
          </p:grpSpPr>
          <p:pic>
            <p:nvPicPr>
              <p:cNvPr id="51" name="Picture 82" descr="databases"/>
              <p:cNvPicPr>
                <a:picLocks noChangeAspect="1" noChangeArrowheads="1"/>
              </p:cNvPicPr>
              <p:nvPr/>
            </p:nvPicPr>
            <p:blipFill>
              <a:blip r:embed="rId9" cstate="print">
                <a:clrChange>
                  <a:clrFrom>
                    <a:srgbClr val="08369A"/>
                  </a:clrFrom>
                  <a:clrTo>
                    <a:srgbClr val="08369A">
                      <a:alpha val="0"/>
                    </a:srgbClr>
                  </a:clrTo>
                </a:clrChange>
              </a:blip>
              <a:srcRect/>
              <a:stretch>
                <a:fillRect/>
              </a:stretch>
            </p:blipFill>
            <p:spPr bwMode="auto">
              <a:xfrm>
                <a:off x="4357686" y="3857628"/>
                <a:ext cx="733250" cy="571504"/>
              </a:xfrm>
              <a:prstGeom prst="rect">
                <a:avLst/>
              </a:prstGeom>
              <a:noFill/>
              <a:ln w="9525">
                <a:noFill/>
                <a:miter lim="800000"/>
                <a:headEnd/>
                <a:tailEnd/>
              </a:ln>
            </p:spPr>
          </p:pic>
          <p:sp>
            <p:nvSpPr>
              <p:cNvPr id="52" name="Text Box 20"/>
              <p:cNvSpPr txBox="1">
                <a:spLocks noChangeArrowheads="1"/>
              </p:cNvSpPr>
              <p:nvPr/>
            </p:nvSpPr>
            <p:spPr bwMode="auto">
              <a:xfrm>
                <a:off x="4376747" y="4360903"/>
                <a:ext cx="695319" cy="282543"/>
              </a:xfrm>
              <a:prstGeom prst="rect">
                <a:avLst/>
              </a:prstGeom>
              <a:noFill/>
              <a:ln w="9525">
                <a:noFill/>
                <a:miter lim="800000"/>
                <a:headEnd/>
                <a:tailEnd/>
              </a:ln>
            </p:spPr>
            <p:txBody>
              <a:bodyPr/>
              <a:lstStyle/>
              <a:p>
                <a:pPr algn="ctr" rtl="1" eaLnBrk="0" hangingPunct="0"/>
                <a:r>
                  <a:rPr lang="en-US" sz="700" b="1" dirty="0">
                    <a:solidFill>
                      <a:schemeClr val="bg1">
                        <a:lumMod val="50000"/>
                      </a:schemeClr>
                    </a:solidFill>
                    <a:latin typeface="Batang" pitchFamily="18" charset="-127"/>
                    <a:cs typeface="Times New Roman" pitchFamily="18" charset="0"/>
                  </a:rPr>
                  <a:t>Local DB (</a:t>
                </a:r>
                <a:r>
                  <a:rPr lang="en-US" sz="700" b="1" dirty="0" err="1">
                    <a:solidFill>
                      <a:schemeClr val="bg1">
                        <a:lumMod val="50000"/>
                      </a:schemeClr>
                    </a:solidFill>
                    <a:latin typeface="Batang" pitchFamily="18" charset="-127"/>
                    <a:cs typeface="Times New Roman" pitchFamily="18" charset="0"/>
                  </a:rPr>
                  <a:t>xls</a:t>
                </a:r>
                <a:r>
                  <a:rPr lang="en-US" sz="700" b="1" dirty="0">
                    <a:solidFill>
                      <a:schemeClr val="bg1">
                        <a:lumMod val="50000"/>
                      </a:schemeClr>
                    </a:solidFill>
                    <a:latin typeface="Batang" pitchFamily="18" charset="-127"/>
                    <a:cs typeface="Times New Roman" pitchFamily="18" charset="0"/>
                  </a:rPr>
                  <a:t>)</a:t>
                </a:r>
              </a:p>
            </p:txBody>
          </p:sp>
        </p:grpSp>
        <p:grpSp>
          <p:nvGrpSpPr>
            <p:cNvPr id="41" name="Group 59"/>
            <p:cNvGrpSpPr/>
            <p:nvPr/>
          </p:nvGrpSpPr>
          <p:grpSpPr>
            <a:xfrm>
              <a:off x="1142976" y="3357562"/>
              <a:ext cx="733250" cy="785818"/>
              <a:chOff x="4357686" y="3857628"/>
              <a:chExt cx="733250" cy="785818"/>
            </a:xfrm>
          </p:grpSpPr>
          <p:pic>
            <p:nvPicPr>
              <p:cNvPr id="49" name="Picture 82" descr="databases"/>
              <p:cNvPicPr>
                <a:picLocks noChangeAspect="1" noChangeArrowheads="1"/>
              </p:cNvPicPr>
              <p:nvPr/>
            </p:nvPicPr>
            <p:blipFill>
              <a:blip r:embed="rId9" cstate="print">
                <a:clrChange>
                  <a:clrFrom>
                    <a:srgbClr val="08369A"/>
                  </a:clrFrom>
                  <a:clrTo>
                    <a:srgbClr val="08369A">
                      <a:alpha val="0"/>
                    </a:srgbClr>
                  </a:clrTo>
                </a:clrChange>
              </a:blip>
              <a:srcRect/>
              <a:stretch>
                <a:fillRect/>
              </a:stretch>
            </p:blipFill>
            <p:spPr bwMode="auto">
              <a:xfrm>
                <a:off x="4357686" y="3857628"/>
                <a:ext cx="733250" cy="571504"/>
              </a:xfrm>
              <a:prstGeom prst="rect">
                <a:avLst/>
              </a:prstGeom>
              <a:noFill/>
              <a:ln w="9525">
                <a:noFill/>
                <a:miter lim="800000"/>
                <a:headEnd/>
                <a:tailEnd/>
              </a:ln>
            </p:spPr>
          </p:pic>
          <p:sp>
            <p:nvSpPr>
              <p:cNvPr id="50" name="Text Box 20"/>
              <p:cNvSpPr txBox="1">
                <a:spLocks noChangeArrowheads="1"/>
              </p:cNvSpPr>
              <p:nvPr/>
            </p:nvSpPr>
            <p:spPr bwMode="auto">
              <a:xfrm>
                <a:off x="4376747" y="4360903"/>
                <a:ext cx="695319" cy="282543"/>
              </a:xfrm>
              <a:prstGeom prst="rect">
                <a:avLst/>
              </a:prstGeom>
              <a:noFill/>
              <a:ln w="9525">
                <a:noFill/>
                <a:miter lim="800000"/>
                <a:headEnd/>
                <a:tailEnd/>
              </a:ln>
            </p:spPr>
            <p:txBody>
              <a:bodyPr/>
              <a:lstStyle/>
              <a:p>
                <a:pPr algn="ctr" rtl="1" eaLnBrk="0" hangingPunct="0"/>
                <a:r>
                  <a:rPr lang="en-US" sz="700" b="1" dirty="0" err="1">
                    <a:solidFill>
                      <a:schemeClr val="bg1">
                        <a:lumMod val="50000"/>
                      </a:schemeClr>
                    </a:solidFill>
                    <a:latin typeface="Batang" pitchFamily="18" charset="-127"/>
                    <a:cs typeface="Times New Roman" pitchFamily="18" charset="0"/>
                  </a:rPr>
                  <a:t>Integet</a:t>
                </a:r>
                <a:endParaRPr lang="en-US" sz="700" b="1" dirty="0">
                  <a:solidFill>
                    <a:schemeClr val="bg1">
                      <a:lumMod val="50000"/>
                    </a:schemeClr>
                  </a:solidFill>
                  <a:latin typeface="Batang" pitchFamily="18" charset="-127"/>
                  <a:cs typeface="Times New Roman" pitchFamily="18" charset="0"/>
                </a:endParaRPr>
              </a:p>
              <a:p>
                <a:pPr algn="ctr" rtl="1" eaLnBrk="0" hangingPunct="0"/>
                <a:r>
                  <a:rPr lang="en-US" sz="700" b="1" dirty="0">
                    <a:solidFill>
                      <a:schemeClr val="bg1">
                        <a:lumMod val="50000"/>
                      </a:schemeClr>
                    </a:solidFill>
                    <a:latin typeface="Batang" pitchFamily="18" charset="-127"/>
                    <a:cs typeface="Times New Roman" pitchFamily="18" charset="0"/>
                  </a:rPr>
                  <a:t>(DB2)</a:t>
                </a:r>
              </a:p>
            </p:txBody>
          </p:sp>
        </p:grpSp>
        <p:grpSp>
          <p:nvGrpSpPr>
            <p:cNvPr id="42" name="Group 62"/>
            <p:cNvGrpSpPr/>
            <p:nvPr/>
          </p:nvGrpSpPr>
          <p:grpSpPr>
            <a:xfrm>
              <a:off x="1714480" y="3857628"/>
              <a:ext cx="733250" cy="785818"/>
              <a:chOff x="4357686" y="3857628"/>
              <a:chExt cx="733250" cy="785818"/>
            </a:xfrm>
          </p:grpSpPr>
          <p:pic>
            <p:nvPicPr>
              <p:cNvPr id="47" name="Picture 82" descr="databases"/>
              <p:cNvPicPr>
                <a:picLocks noChangeAspect="1" noChangeArrowheads="1"/>
              </p:cNvPicPr>
              <p:nvPr/>
            </p:nvPicPr>
            <p:blipFill>
              <a:blip r:embed="rId9" cstate="print">
                <a:clrChange>
                  <a:clrFrom>
                    <a:srgbClr val="08369A"/>
                  </a:clrFrom>
                  <a:clrTo>
                    <a:srgbClr val="08369A">
                      <a:alpha val="0"/>
                    </a:srgbClr>
                  </a:clrTo>
                </a:clrChange>
              </a:blip>
              <a:srcRect/>
              <a:stretch>
                <a:fillRect/>
              </a:stretch>
            </p:blipFill>
            <p:spPr bwMode="auto">
              <a:xfrm>
                <a:off x="4357686" y="3857628"/>
                <a:ext cx="733250" cy="571504"/>
              </a:xfrm>
              <a:prstGeom prst="rect">
                <a:avLst/>
              </a:prstGeom>
              <a:noFill/>
              <a:ln w="9525">
                <a:noFill/>
                <a:miter lim="800000"/>
                <a:headEnd/>
                <a:tailEnd/>
              </a:ln>
            </p:spPr>
          </p:pic>
          <p:sp>
            <p:nvSpPr>
              <p:cNvPr id="48" name="Text Box 20"/>
              <p:cNvSpPr txBox="1">
                <a:spLocks noChangeArrowheads="1"/>
              </p:cNvSpPr>
              <p:nvPr/>
            </p:nvSpPr>
            <p:spPr bwMode="auto">
              <a:xfrm>
                <a:off x="4376747" y="4360903"/>
                <a:ext cx="695319" cy="282543"/>
              </a:xfrm>
              <a:prstGeom prst="rect">
                <a:avLst/>
              </a:prstGeom>
              <a:noFill/>
              <a:ln w="9525">
                <a:noFill/>
                <a:miter lim="800000"/>
                <a:headEnd/>
                <a:tailEnd/>
              </a:ln>
            </p:spPr>
            <p:txBody>
              <a:bodyPr/>
              <a:lstStyle/>
              <a:p>
                <a:pPr algn="ctr" rtl="1" eaLnBrk="0" hangingPunct="0"/>
                <a:r>
                  <a:rPr lang="en-US" sz="700" b="1" dirty="0">
                    <a:solidFill>
                      <a:schemeClr val="bg1">
                        <a:lumMod val="50000"/>
                      </a:schemeClr>
                    </a:solidFill>
                    <a:latin typeface="Batang" pitchFamily="18" charset="-127"/>
                    <a:cs typeface="Times New Roman" pitchFamily="18" charset="0"/>
                  </a:rPr>
                  <a:t>Services Data</a:t>
                </a:r>
              </a:p>
            </p:txBody>
          </p:sp>
        </p:grpSp>
        <p:cxnSp>
          <p:nvCxnSpPr>
            <p:cNvPr id="43" name="Shape 42"/>
            <p:cNvCxnSpPr>
              <a:endCxn id="47" idx="0"/>
            </p:cNvCxnSpPr>
            <p:nvPr/>
          </p:nvCxnSpPr>
          <p:spPr>
            <a:xfrm>
              <a:off x="1500166" y="3786190"/>
              <a:ext cx="580939" cy="714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48" idx="3"/>
              <a:endCxn id="56" idx="1"/>
            </p:cNvCxnSpPr>
            <p:nvPr/>
          </p:nvCxnSpPr>
          <p:spPr>
            <a:xfrm>
              <a:off x="2428860" y="4502175"/>
              <a:ext cx="1947887"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hape 44"/>
            <p:cNvCxnSpPr>
              <a:stCxn id="53" idx="3"/>
              <a:endCxn id="55" idx="0"/>
            </p:cNvCxnSpPr>
            <p:nvPr/>
          </p:nvCxnSpPr>
          <p:spPr>
            <a:xfrm>
              <a:off x="4000496" y="3643314"/>
              <a:ext cx="723815" cy="2143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hape 45"/>
            <p:cNvCxnSpPr>
              <a:stCxn id="54" idx="2"/>
              <a:endCxn id="51" idx="3"/>
            </p:cNvCxnSpPr>
            <p:nvPr/>
          </p:nvCxnSpPr>
          <p:spPr>
            <a:xfrm rot="5400000" flipH="1">
              <a:off x="3040849" y="3550262"/>
              <a:ext cx="500066" cy="686171"/>
            </a:xfrm>
            <a:prstGeom prst="bentConnector4">
              <a:avLst>
                <a:gd name="adj1" fmla="val -45714"/>
                <a:gd name="adj2" fmla="val 75333"/>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8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0-#ppt_w/2"/>
                                          </p:val>
                                        </p:tav>
                                        <p:tav tm="100000">
                                          <p:val>
                                            <p:strVal val="#ppt_x"/>
                                          </p:val>
                                        </p:tav>
                                      </p:tavLst>
                                    </p:anim>
                                    <p:anim calcmode="lin" valueType="num">
                                      <p:cBhvr additive="base">
                                        <p:cTn id="3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اصول محوری معماری سازمانی</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t>
            </a:r>
            <a:r>
              <a:rPr lang="fa-IR"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اصل دوم: مهندسی همه جوانب و عناصر سازمان به صورت یکپارچه</a:t>
            </a:r>
            <a: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همانطور که برای ساخت یک ساختمان همه جوانب موضوع ، تحلیل و مهندسی می شود و خروجی آن نقشه های متنوعی نظیر پلان، نمای داخلی ، نقشه برق ، لوله کشی، موتورخانه و ... هستند ولی همگی در کنار هم برای ساخت ساختمان لازم است ؛ در معماری سازمانی نیز علاوه  بر تحلیل و تدوین "معماری کسب وکار" (ساختار، فرایند، خدمات، ...)  نیاز به تحلیل و تدوین ساختار داده ای ، ارتباط نرم افزارها، شبکه و زیرساخت های ارتباطی نیز هست که مجموعه این  تحلیل ها و نقشه ها با همدیگر، متوازن  و همراستا و یکپارچه، توصیف کننده معماری سازمان می باشد.</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000" dirty="0">
              <a:cs typeface="B Nazanin" panose="00000400000000000000" pitchFamily="2" charset="-78"/>
            </a:endParaRPr>
          </a:p>
        </p:txBody>
      </p:sp>
      <p:pic>
        <p:nvPicPr>
          <p:cNvPr id="4" name="Picture 3"/>
          <p:cNvPicPr/>
          <p:nvPr/>
        </p:nvPicPr>
        <p:blipFill>
          <a:blip r:embed="rId2"/>
          <a:stretch>
            <a:fillRect/>
          </a:stretch>
        </p:blipFill>
        <p:spPr>
          <a:xfrm>
            <a:off x="4259781" y="3945775"/>
            <a:ext cx="4187825" cy="2590800"/>
          </a:xfrm>
          <a:prstGeom prst="rect">
            <a:avLst/>
          </a:prstGeom>
        </p:spPr>
      </p:pic>
    </p:spTree>
    <p:extLst>
      <p:ext uri="{BB962C8B-B14F-4D97-AF65-F5344CB8AC3E}">
        <p14:creationId xmlns:p14="http://schemas.microsoft.com/office/powerpoint/2010/main" val="2164050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لایه‌های معماری سازمانی </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لایه برنامه کاربردی  </a:t>
            </a:r>
            <a:r>
              <a:rPr lang="en-US" sz="3200" b="1" dirty="0" smtClean="0">
                <a:solidFill>
                  <a:srgbClr val="000000"/>
                </a:solidFill>
                <a:effectLst/>
                <a:latin typeface="Times New Roman" panose="02020603050405020304" pitchFamily="18" charset="0"/>
                <a:ea typeface="B Titr" panose="00000700000000000000" pitchFamily="2" charset="-78"/>
                <a:cs typeface="B Titr" panose="00000700000000000000" pitchFamily="2" charset="-78"/>
              </a:rPr>
              <a:t>Application Layer</a:t>
            </a:r>
            <a:r>
              <a:rPr lang="en-US" sz="32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32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لايه برنامه کاربردی يکي از لايه‌هاي معماري سازماني و در بر گيرنده برنامه هاي کاربردي است که براي دستيابي و پشتیبانی از مؤلفه‌هاي تعريف شده در لايه‌هاي «کسب و کار» و «اطلاعات» لازمند. معماری برنامه های کاربردی توصیفی است از گروه‌بندی‌های منطقی قابلیت‌هایی که موجودیت‌های اطلاعاتی را مدیریت می‌کنند. در لایه کاربرد معماری مرجع شرکت‌های توزیع نیروی برق، برنامه‌های کاربردی به‌صورتی عمومی و قابل استفاده در تمامی شرکت‌های توزیع نیروی برق مشخص می شوند .</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978594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1"/>
          <p:cNvSpPr txBox="1">
            <a:spLocks noChangeArrowheads="1"/>
          </p:cNvSpPr>
          <p:nvPr/>
        </p:nvSpPr>
        <p:spPr bwMode="auto">
          <a:xfrm>
            <a:off x="7458546" y="1554640"/>
            <a:ext cx="4241800" cy="3785652"/>
          </a:xfrm>
          <a:prstGeom prst="rect">
            <a:avLst/>
          </a:prstGeom>
          <a:noFill/>
          <a:ln w="19050">
            <a:noFill/>
            <a:miter lim="800000"/>
            <a:headEnd/>
            <a:tailEnd/>
          </a:ln>
        </p:spPr>
        <p:txBody>
          <a:bodyPr>
            <a:spAutoFit/>
          </a:bodyPr>
          <a:lstStyle/>
          <a:p>
            <a:pPr marL="457200" indent="-457200" algn="r" rtl="1">
              <a:spcBef>
                <a:spcPct val="50000"/>
              </a:spcBef>
            </a:pPr>
            <a:r>
              <a:rPr lang="ar-SA" sz="3200" b="1" u="sng" dirty="0">
                <a:solidFill>
                  <a:srgbClr val="0066FF"/>
                </a:solidFill>
                <a:effectLst>
                  <a:outerShdw blurRad="38100" dist="38100" dir="2700000" algn="tl">
                    <a:srgbClr val="000000">
                      <a:alpha val="43137"/>
                    </a:srgbClr>
                  </a:outerShdw>
                </a:effectLst>
                <a:cs typeface="B Mitra" panose="00000400000000000000" pitchFamily="2" charset="-78"/>
              </a:rPr>
              <a:t>لايه </a:t>
            </a:r>
            <a:r>
              <a:rPr lang="fa-IR" sz="3200" b="1" u="sng" dirty="0">
                <a:solidFill>
                  <a:srgbClr val="0066FF"/>
                </a:solidFill>
                <a:effectLst>
                  <a:outerShdw blurRad="38100" dist="38100" dir="2700000" algn="tl">
                    <a:srgbClr val="000000">
                      <a:alpha val="43137"/>
                    </a:srgbClr>
                  </a:outerShdw>
                </a:effectLst>
                <a:cs typeface="B Mitra" panose="00000400000000000000" pitchFamily="2" charset="-78"/>
              </a:rPr>
              <a:t>كاربردها</a:t>
            </a:r>
            <a:endParaRPr lang="ar-SA" sz="3200" b="1" u="sng" dirty="0">
              <a:solidFill>
                <a:srgbClr val="0066FF"/>
              </a:solidFill>
              <a:effectLst>
                <a:outerShdw blurRad="38100" dist="38100" dir="2700000" algn="tl">
                  <a:srgbClr val="000000">
                    <a:alpha val="43137"/>
                  </a:srgbClr>
                </a:outerShdw>
              </a:effectLst>
              <a:cs typeface="B Mitra" panose="00000400000000000000" pitchFamily="2" charset="-78"/>
            </a:endParaRPr>
          </a:p>
          <a:p>
            <a:pPr marL="457200" indent="-457200" algn="just" rtl="1">
              <a:spcBef>
                <a:spcPct val="50000"/>
              </a:spcBef>
              <a:buFontTx/>
              <a:buChar char="•"/>
            </a:pPr>
            <a:r>
              <a:rPr lang="ar-SA" sz="3200" b="1" dirty="0">
                <a:effectLst>
                  <a:outerShdw blurRad="38100" dist="38100" dir="2700000" algn="tl">
                    <a:srgbClr val="000000">
                      <a:alpha val="43137"/>
                    </a:srgbClr>
                  </a:outerShdw>
                </a:effectLst>
                <a:cs typeface="B Mitra" panose="00000400000000000000" pitchFamily="2" charset="-78"/>
              </a:rPr>
              <a:t>برنامه‏هاي كاربردي</a:t>
            </a:r>
            <a:r>
              <a:rPr lang="fa-IR" sz="3200" b="1" dirty="0">
                <a:effectLst>
                  <a:outerShdw blurRad="38100" dist="38100" dir="2700000" algn="tl">
                    <a:srgbClr val="000000">
                      <a:alpha val="43137"/>
                    </a:srgbClr>
                  </a:outerShdw>
                </a:effectLst>
                <a:cs typeface="B Mitra" panose="00000400000000000000" pitchFamily="2" charset="-78"/>
              </a:rPr>
              <a:t> (سيستم‌هاي اطلاعاتي)</a:t>
            </a:r>
            <a:r>
              <a:rPr lang="ar-SA" sz="3200" b="1" dirty="0">
                <a:effectLst>
                  <a:outerShdw blurRad="38100" dist="38100" dir="2700000" algn="tl">
                    <a:srgbClr val="000000">
                      <a:alpha val="43137"/>
                    </a:srgbClr>
                  </a:outerShdw>
                </a:effectLst>
                <a:cs typeface="B Mitra" panose="00000400000000000000" pitchFamily="2" charset="-78"/>
              </a:rPr>
              <a:t> كه داده‏ها را به  اطلاعات تبديل مي‏كنند و دسترسي به اطلاعات را ممكن مي‏سازند.</a:t>
            </a:r>
          </a:p>
        </p:txBody>
      </p:sp>
      <p:grpSp>
        <p:nvGrpSpPr>
          <p:cNvPr id="12" name="Group 11"/>
          <p:cNvGrpSpPr/>
          <p:nvPr/>
        </p:nvGrpSpPr>
        <p:grpSpPr>
          <a:xfrm>
            <a:off x="517486" y="785971"/>
            <a:ext cx="4714908" cy="3469392"/>
            <a:chOff x="1571604" y="2079644"/>
            <a:chExt cx="3000396" cy="2206612"/>
          </a:xfrm>
        </p:grpSpPr>
        <p:graphicFrame>
          <p:nvGraphicFramePr>
            <p:cNvPr id="13" name="Diagram 12"/>
            <p:cNvGraphicFramePr/>
            <p:nvPr/>
          </p:nvGraphicFramePr>
          <p:xfrm>
            <a:off x="1571604" y="2079644"/>
            <a:ext cx="3000396" cy="220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Box 20"/>
            <p:cNvSpPr txBox="1">
              <a:spLocks noChangeArrowheads="1"/>
            </p:cNvSpPr>
            <p:nvPr/>
          </p:nvSpPr>
          <p:spPr bwMode="auto">
            <a:xfrm>
              <a:off x="2285984" y="2285992"/>
              <a:ext cx="1624013" cy="282543"/>
            </a:xfrm>
            <a:prstGeom prst="rect">
              <a:avLst/>
            </a:prstGeom>
            <a:noFill/>
            <a:ln w="9525">
              <a:noFill/>
              <a:miter lim="800000"/>
              <a:headEnd/>
              <a:tailEnd/>
            </a:ln>
          </p:spPr>
          <p:txBody>
            <a:bodyPr/>
            <a:lstStyle/>
            <a:p>
              <a:pPr algn="ctr" rtl="1" eaLnBrk="0" hangingPunct="0"/>
              <a:r>
                <a:rPr lang="en-US" sz="1100" b="1" dirty="0">
                  <a:solidFill>
                    <a:schemeClr val="tx2"/>
                  </a:solidFill>
                  <a:latin typeface="Batang" pitchFamily="18" charset="-127"/>
                  <a:cs typeface="Times New Roman" pitchFamily="18" charset="0"/>
                </a:rPr>
                <a:t>Business</a:t>
              </a:r>
            </a:p>
          </p:txBody>
        </p:sp>
        <p:sp>
          <p:nvSpPr>
            <p:cNvPr id="15" name="Text Box 21"/>
            <p:cNvSpPr txBox="1">
              <a:spLocks noChangeArrowheads="1"/>
            </p:cNvSpPr>
            <p:nvPr/>
          </p:nvSpPr>
          <p:spPr bwMode="auto">
            <a:xfrm>
              <a:off x="2143108" y="2714620"/>
              <a:ext cx="1954213" cy="349224"/>
            </a:xfrm>
            <a:prstGeom prst="rect">
              <a:avLst/>
            </a:prstGeom>
            <a:noFill/>
            <a:ln w="9525">
              <a:noFill/>
              <a:miter lim="800000"/>
              <a:headEnd/>
              <a:tailEnd/>
            </a:ln>
          </p:spPr>
          <p:txBody>
            <a:bodyPr/>
            <a:lstStyle/>
            <a:p>
              <a:pPr algn="ctr" rtl="1" eaLnBrk="0" hangingPunct="0"/>
              <a:r>
                <a:rPr lang="en-US" sz="1200" b="1" dirty="0" smtClean="0">
                  <a:solidFill>
                    <a:schemeClr val="tx2"/>
                  </a:solidFill>
                  <a:latin typeface="Batang" pitchFamily="18" charset="-127"/>
                  <a:cs typeface="Times New Roman" pitchFamily="18" charset="0"/>
                </a:rPr>
                <a:t>Data</a:t>
              </a:r>
              <a:endParaRPr lang="en-US" sz="1200" b="1" dirty="0">
                <a:solidFill>
                  <a:schemeClr val="tx2"/>
                </a:solidFill>
                <a:latin typeface="Batang" pitchFamily="18" charset="-127"/>
                <a:cs typeface="Times New Roman" pitchFamily="18" charset="0"/>
              </a:endParaRPr>
            </a:p>
          </p:txBody>
        </p:sp>
        <p:sp>
          <p:nvSpPr>
            <p:cNvPr id="16" name="Text Box 22"/>
            <p:cNvSpPr txBox="1">
              <a:spLocks noChangeArrowheads="1"/>
            </p:cNvSpPr>
            <p:nvPr/>
          </p:nvSpPr>
          <p:spPr bwMode="auto">
            <a:xfrm>
              <a:off x="2143108" y="3286124"/>
              <a:ext cx="1952625" cy="27778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Application</a:t>
              </a:r>
            </a:p>
          </p:txBody>
        </p:sp>
        <p:sp>
          <p:nvSpPr>
            <p:cNvPr id="17" name="Text Box 24"/>
            <p:cNvSpPr txBox="1">
              <a:spLocks noChangeArrowheads="1"/>
            </p:cNvSpPr>
            <p:nvPr/>
          </p:nvSpPr>
          <p:spPr bwMode="auto">
            <a:xfrm>
              <a:off x="2143108" y="3857628"/>
              <a:ext cx="1952625" cy="24099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Infrastructure</a:t>
              </a:r>
            </a:p>
          </p:txBody>
        </p:sp>
      </p:grpSp>
      <p:sp>
        <p:nvSpPr>
          <p:cNvPr id="18" name="Oval 29"/>
          <p:cNvSpPr>
            <a:spLocks noChangeArrowheads="1"/>
          </p:cNvSpPr>
          <p:nvPr/>
        </p:nvSpPr>
        <p:spPr bwMode="auto">
          <a:xfrm>
            <a:off x="2136140" y="2536890"/>
            <a:ext cx="1600200" cy="533400"/>
          </a:xfrm>
          <a:prstGeom prst="ellipse">
            <a:avLst/>
          </a:prstGeom>
          <a:noFill/>
          <a:ln w="38100" cap="sq">
            <a:solidFill>
              <a:srgbClr val="FF0000"/>
            </a:solidFill>
            <a:miter lim="800000"/>
            <a:headEnd type="none" w="sm" len="sm"/>
            <a:tailEnd type="none" w="sm" len="sm"/>
          </a:ln>
        </p:spPr>
        <p:txBody>
          <a:bodyPr wrap="none" anchor="ctr"/>
          <a:lstStyle/>
          <a:p>
            <a:endParaRPr lang="en-US"/>
          </a:p>
        </p:txBody>
      </p:sp>
      <p:sp>
        <p:nvSpPr>
          <p:cNvPr id="22" name="Freeform 30"/>
          <p:cNvSpPr>
            <a:spLocks/>
          </p:cNvSpPr>
          <p:nvPr/>
        </p:nvSpPr>
        <p:spPr bwMode="auto">
          <a:xfrm rot="21000000">
            <a:off x="3601821" y="1871220"/>
            <a:ext cx="4689146" cy="826823"/>
          </a:xfrm>
          <a:custGeom>
            <a:avLst/>
            <a:gdLst>
              <a:gd name="T0" fmla="*/ 0 w 2976"/>
              <a:gd name="T1" fmla="*/ 102553 h 200"/>
              <a:gd name="T2" fmla="*/ 1028700 w 2976"/>
              <a:gd name="T3" fmla="*/ 5398 h 200"/>
              <a:gd name="T4" fmla="*/ 2057400 w 2976"/>
              <a:gd name="T5" fmla="*/ 134938 h 200"/>
              <a:gd name="T6" fmla="*/ 0 60000 65536"/>
              <a:gd name="T7" fmla="*/ 0 60000 65536"/>
              <a:gd name="T8" fmla="*/ 0 60000 65536"/>
              <a:gd name="T9" fmla="*/ 0 w 2976"/>
              <a:gd name="T10" fmla="*/ 0 h 200"/>
              <a:gd name="T11" fmla="*/ 2976 w 2976"/>
              <a:gd name="T12" fmla="*/ 200 h 200"/>
            </a:gdLst>
            <a:ahLst/>
            <a:cxnLst>
              <a:cxn ang="T6">
                <a:pos x="T0" y="T1"/>
              </a:cxn>
              <a:cxn ang="T7">
                <a:pos x="T2" y="T3"/>
              </a:cxn>
              <a:cxn ang="T8">
                <a:pos x="T4" y="T5"/>
              </a:cxn>
            </a:cxnLst>
            <a:rect l="T9" t="T10" r="T11" b="T12"/>
            <a:pathLst>
              <a:path w="2976" h="200">
                <a:moveTo>
                  <a:pt x="0" y="152"/>
                </a:moveTo>
                <a:cubicBezTo>
                  <a:pt x="496" y="76"/>
                  <a:pt x="992" y="0"/>
                  <a:pt x="1488" y="8"/>
                </a:cubicBezTo>
                <a:cubicBezTo>
                  <a:pt x="1984" y="16"/>
                  <a:pt x="2480" y="108"/>
                  <a:pt x="2976" y="200"/>
                </a:cubicBezTo>
              </a:path>
            </a:pathLst>
          </a:custGeom>
          <a:noFill/>
          <a:ln w="38100" cap="sq">
            <a:solidFill>
              <a:srgbClr val="FF0000"/>
            </a:solidFill>
            <a:miter lim="800000"/>
            <a:headEnd type="none" w="sm" len="sm"/>
            <a:tailEnd type="triangle" w="lg" len="lg"/>
          </a:ln>
        </p:spPr>
        <p:txBody>
          <a:bodyPr wrap="none"/>
          <a:lstStyle/>
          <a:p>
            <a:endParaRPr lang="en-US"/>
          </a:p>
        </p:txBody>
      </p:sp>
      <p:grpSp>
        <p:nvGrpSpPr>
          <p:cNvPr id="23" name="Group 22"/>
          <p:cNvGrpSpPr/>
          <p:nvPr/>
        </p:nvGrpSpPr>
        <p:grpSpPr>
          <a:xfrm>
            <a:off x="1245175" y="3240075"/>
            <a:ext cx="4929222" cy="2053066"/>
            <a:chOff x="357158" y="2518942"/>
            <a:chExt cx="4929222" cy="2053066"/>
          </a:xfrm>
        </p:grpSpPr>
        <p:sp>
          <p:nvSpPr>
            <p:cNvPr id="24" name="Folded Corner 23"/>
            <p:cNvSpPr/>
            <p:nvPr/>
          </p:nvSpPr>
          <p:spPr>
            <a:xfrm>
              <a:off x="357158" y="2571744"/>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TextBox 24"/>
            <p:cNvSpPr txBox="1"/>
            <p:nvPr/>
          </p:nvSpPr>
          <p:spPr>
            <a:xfrm>
              <a:off x="428596" y="2518942"/>
              <a:ext cx="2214578" cy="307777"/>
            </a:xfrm>
            <a:prstGeom prst="rect">
              <a:avLst/>
            </a:prstGeom>
            <a:noFill/>
          </p:spPr>
          <p:txBody>
            <a:bodyPr wrap="square" rtlCol="0">
              <a:spAutoFit/>
            </a:bodyPr>
            <a:lstStyle/>
            <a:p>
              <a:r>
                <a:rPr lang="en-US" sz="1400" dirty="0">
                  <a:latin typeface="Times New Roman" pitchFamily="18" charset="0"/>
                  <a:cs typeface="Times New Roman" pitchFamily="18" charset="0"/>
                </a:rPr>
                <a:t>System Context Diagram</a:t>
              </a:r>
            </a:p>
          </p:txBody>
        </p:sp>
        <p:sp>
          <p:nvSpPr>
            <p:cNvPr id="26" name="TextBox 25"/>
            <p:cNvSpPr txBox="1"/>
            <p:nvPr/>
          </p:nvSpPr>
          <p:spPr>
            <a:xfrm>
              <a:off x="2714612" y="4192793"/>
              <a:ext cx="2214578" cy="307777"/>
            </a:xfrm>
            <a:prstGeom prst="rect">
              <a:avLst/>
            </a:prstGeom>
            <a:noFill/>
          </p:spPr>
          <p:txBody>
            <a:bodyPr wrap="square" rtlCol="0">
              <a:spAutoFit/>
            </a:bodyPr>
            <a:lstStyle/>
            <a:p>
              <a:pPr algn="r" rtl="1"/>
              <a:r>
                <a:rPr lang="fa-IR" sz="1400" b="1" dirty="0">
                  <a:latin typeface="Times New Roman" pitchFamily="18" charset="0"/>
                  <a:cs typeface="Nazanin" pitchFamily="2" charset="-78"/>
                </a:rPr>
                <a:t>نمودار محيطي سيستم</a:t>
              </a:r>
              <a:endParaRPr lang="en-US" sz="1400" b="1" dirty="0">
                <a:latin typeface="Times New Roman" pitchFamily="18" charset="0"/>
                <a:cs typeface="Nazanin" pitchFamily="2" charset="-78"/>
              </a:endParaRPr>
            </a:p>
          </p:txBody>
        </p:sp>
        <p:pic>
          <p:nvPicPr>
            <p:cNvPr id="27" name="Picture 20"/>
            <p:cNvPicPr>
              <a:picLocks noChangeAspect="1" noChangeArrowheads="1"/>
            </p:cNvPicPr>
            <p:nvPr/>
          </p:nvPicPr>
          <p:blipFill>
            <a:blip r:embed="rId7" cstate="print"/>
            <a:srcRect/>
            <a:stretch>
              <a:fillRect/>
            </a:stretch>
          </p:blipFill>
          <p:spPr bwMode="auto">
            <a:xfrm>
              <a:off x="571472" y="2786059"/>
              <a:ext cx="4572032" cy="1428759"/>
            </a:xfrm>
            <a:prstGeom prst="rect">
              <a:avLst/>
            </a:prstGeom>
            <a:noFill/>
            <a:ln w="9525">
              <a:noFill/>
              <a:miter lim="800000"/>
              <a:headEnd/>
              <a:tailEnd/>
            </a:ln>
          </p:spPr>
        </p:pic>
      </p:grpSp>
      <p:grpSp>
        <p:nvGrpSpPr>
          <p:cNvPr id="28" name="Group 27"/>
          <p:cNvGrpSpPr/>
          <p:nvPr/>
        </p:nvGrpSpPr>
        <p:grpSpPr>
          <a:xfrm>
            <a:off x="1863048" y="3796173"/>
            <a:ext cx="4929222" cy="2333482"/>
            <a:chOff x="571472" y="2733256"/>
            <a:chExt cx="4929222" cy="2333482"/>
          </a:xfrm>
        </p:grpSpPr>
        <p:sp>
          <p:nvSpPr>
            <p:cNvPr id="29" name="Folded Corner 28"/>
            <p:cNvSpPr/>
            <p:nvPr/>
          </p:nvSpPr>
          <p:spPr>
            <a:xfrm>
              <a:off x="571472" y="3066474"/>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TextBox 29"/>
            <p:cNvSpPr txBox="1"/>
            <p:nvPr/>
          </p:nvSpPr>
          <p:spPr>
            <a:xfrm>
              <a:off x="642910" y="2733256"/>
              <a:ext cx="2214578" cy="307777"/>
            </a:xfrm>
            <a:prstGeom prst="rect">
              <a:avLst/>
            </a:prstGeom>
            <a:noFill/>
          </p:spPr>
          <p:txBody>
            <a:bodyPr wrap="square" rtlCol="0">
              <a:spAutoFit/>
            </a:bodyPr>
            <a:lstStyle/>
            <a:p>
              <a:r>
                <a:rPr lang="en-US" sz="1400" dirty="0">
                  <a:latin typeface="Times New Roman" pitchFamily="18" charset="0"/>
                  <a:cs typeface="Times New Roman" pitchFamily="18" charset="0"/>
                </a:rPr>
                <a:t>Systems Integration Maps</a:t>
              </a:r>
            </a:p>
          </p:txBody>
        </p:sp>
        <p:sp>
          <p:nvSpPr>
            <p:cNvPr id="31" name="TextBox 30"/>
            <p:cNvSpPr txBox="1"/>
            <p:nvPr/>
          </p:nvSpPr>
          <p:spPr>
            <a:xfrm>
              <a:off x="2928926" y="4407107"/>
              <a:ext cx="2214578" cy="307777"/>
            </a:xfrm>
            <a:prstGeom prst="rect">
              <a:avLst/>
            </a:prstGeom>
            <a:noFill/>
          </p:spPr>
          <p:txBody>
            <a:bodyPr wrap="square" rtlCol="0">
              <a:spAutoFit/>
            </a:bodyPr>
            <a:lstStyle/>
            <a:p>
              <a:pPr algn="r" rtl="1"/>
              <a:r>
                <a:rPr lang="fa-IR" sz="1400" b="1" dirty="0">
                  <a:latin typeface="Times New Roman" pitchFamily="18" charset="0"/>
                  <a:cs typeface="Nazanin" pitchFamily="2" charset="-78"/>
                </a:rPr>
                <a:t>نمودار ارتباط سيستم‌ها</a:t>
              </a:r>
              <a:endParaRPr lang="en-US" sz="1400" b="1" dirty="0">
                <a:latin typeface="Times New Roman" pitchFamily="18" charset="0"/>
                <a:cs typeface="Nazanin" pitchFamily="2" charset="-78"/>
              </a:endParaRPr>
            </a:p>
          </p:txBody>
        </p:sp>
        <p:pic>
          <p:nvPicPr>
            <p:cNvPr id="32" name="Picture 21"/>
            <p:cNvPicPr>
              <a:picLocks noChangeAspect="1" noChangeArrowheads="1"/>
            </p:cNvPicPr>
            <p:nvPr/>
          </p:nvPicPr>
          <p:blipFill>
            <a:blip r:embed="rId8" cstate="print"/>
            <a:srcRect/>
            <a:stretch>
              <a:fillRect/>
            </a:stretch>
          </p:blipFill>
          <p:spPr bwMode="auto">
            <a:xfrm>
              <a:off x="785786" y="3000373"/>
              <a:ext cx="4429156" cy="1428759"/>
            </a:xfrm>
            <a:prstGeom prst="rect">
              <a:avLst/>
            </a:prstGeom>
            <a:noFill/>
            <a:ln w="9525">
              <a:noFill/>
              <a:miter lim="800000"/>
              <a:headEnd/>
              <a:tailEnd/>
            </a:ln>
          </p:spPr>
        </p:pic>
      </p:grpSp>
      <p:grpSp>
        <p:nvGrpSpPr>
          <p:cNvPr id="33" name="Group 32"/>
          <p:cNvGrpSpPr/>
          <p:nvPr/>
        </p:nvGrpSpPr>
        <p:grpSpPr>
          <a:xfrm>
            <a:off x="2659346" y="4737810"/>
            <a:ext cx="4929222" cy="2053066"/>
            <a:chOff x="714348" y="2947570"/>
            <a:chExt cx="4929222" cy="2053066"/>
          </a:xfrm>
        </p:grpSpPr>
        <p:sp>
          <p:nvSpPr>
            <p:cNvPr id="34" name="Folded Corner 33"/>
            <p:cNvSpPr/>
            <p:nvPr/>
          </p:nvSpPr>
          <p:spPr>
            <a:xfrm>
              <a:off x="714348" y="3000372"/>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a:off x="785786" y="2947570"/>
              <a:ext cx="2643206" cy="307777"/>
            </a:xfrm>
            <a:prstGeom prst="rect">
              <a:avLst/>
            </a:prstGeom>
            <a:noFill/>
          </p:spPr>
          <p:txBody>
            <a:bodyPr wrap="square" rtlCol="0">
              <a:spAutoFit/>
            </a:bodyPr>
            <a:lstStyle/>
            <a:p>
              <a:r>
                <a:rPr lang="en-US" sz="1400" dirty="0">
                  <a:latin typeface="Times New Roman" pitchFamily="18" charset="0"/>
                  <a:cs typeface="Times New Roman" pitchFamily="18" charset="0"/>
                </a:rPr>
                <a:t>Application Architecture Map</a:t>
              </a:r>
            </a:p>
          </p:txBody>
        </p:sp>
        <p:sp>
          <p:nvSpPr>
            <p:cNvPr id="36" name="TextBox 35"/>
            <p:cNvSpPr txBox="1"/>
            <p:nvPr/>
          </p:nvSpPr>
          <p:spPr>
            <a:xfrm>
              <a:off x="3071802" y="4621421"/>
              <a:ext cx="2214578" cy="307777"/>
            </a:xfrm>
            <a:prstGeom prst="rect">
              <a:avLst/>
            </a:prstGeom>
            <a:noFill/>
          </p:spPr>
          <p:txBody>
            <a:bodyPr wrap="square" rtlCol="0">
              <a:spAutoFit/>
            </a:bodyPr>
            <a:lstStyle/>
            <a:p>
              <a:pPr algn="r" rtl="1"/>
              <a:r>
                <a:rPr lang="fa-IR" sz="1400" b="1" dirty="0">
                  <a:latin typeface="Times New Roman" pitchFamily="18" charset="0"/>
                  <a:cs typeface="B Nazanin" panose="00000400000000000000" pitchFamily="2" charset="-78"/>
                </a:rPr>
                <a:t>نمودار معماري كاربردها</a:t>
              </a:r>
              <a:endParaRPr lang="en-US" sz="1400" b="1" dirty="0">
                <a:latin typeface="Times New Roman" pitchFamily="18" charset="0"/>
                <a:cs typeface="B Nazanin" panose="00000400000000000000" pitchFamily="2" charset="-78"/>
              </a:endParaRPr>
            </a:p>
          </p:txBody>
        </p:sp>
        <p:pic>
          <p:nvPicPr>
            <p:cNvPr id="37" name="Picture 22"/>
            <p:cNvPicPr>
              <a:picLocks noChangeAspect="1" noChangeArrowheads="1"/>
            </p:cNvPicPr>
            <p:nvPr/>
          </p:nvPicPr>
          <p:blipFill>
            <a:blip r:embed="rId9" cstate="print"/>
            <a:srcRect/>
            <a:stretch>
              <a:fillRect/>
            </a:stretch>
          </p:blipFill>
          <p:spPr bwMode="auto">
            <a:xfrm>
              <a:off x="928662" y="3214687"/>
              <a:ext cx="4500594" cy="1428760"/>
            </a:xfrm>
            <a:prstGeom prst="rect">
              <a:avLst/>
            </a:prstGeom>
            <a:noFill/>
            <a:ln w="9525">
              <a:noFill/>
              <a:miter lim="800000"/>
              <a:headEnd/>
              <a:tailEnd/>
            </a:ln>
          </p:spPr>
        </p:pic>
      </p:grpSp>
    </p:spTree>
    <p:extLst>
      <p:ext uri="{BB962C8B-B14F-4D97-AF65-F5344CB8AC3E}">
        <p14:creationId xmlns:p14="http://schemas.microsoft.com/office/powerpoint/2010/main" val="5128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0-#ppt_w/2"/>
                                          </p:val>
                                        </p:tav>
                                        <p:tav tm="100000">
                                          <p:val>
                                            <p:strVal val="#ppt_x"/>
                                          </p:val>
                                        </p:tav>
                                      </p:tavLst>
                                    </p:anim>
                                    <p:anim calcmode="lin" valueType="num">
                                      <p:cBhvr additive="base">
                                        <p:cTn id="3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8"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لایه‌های معماری سازمانی </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fa-IR"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لایه زیرساخت فناوری       </a:t>
            </a:r>
            <a:r>
              <a:rPr lang="en-US" sz="2800" b="1" dirty="0" smtClean="0">
                <a:solidFill>
                  <a:srgbClr val="000000"/>
                </a:solidFill>
                <a:effectLst/>
                <a:latin typeface="Times New Roman" panose="02020603050405020304" pitchFamily="18" charset="0"/>
                <a:ea typeface="B Titr" panose="00000700000000000000" pitchFamily="2" charset="-78"/>
                <a:cs typeface="B Titr" panose="00000700000000000000" pitchFamily="2" charset="-78"/>
              </a:rPr>
              <a:t>Technical Infra Structure Layer</a:t>
            </a:r>
            <a: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2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انتخاب مناسب زيرساخت فناوری از اساسي‌ترين وجوه معماري يک سازمان است. این لایه که در معرض سريع ترین و شديدترين تغييرات و دگرگوني‌ها قرار دارد ، محيط سخت‌افزاري، نرم‌افزاري و ارتباطي لازم براي اجراي برنامه های کاربردی و گردش اطلاعات و عمليات را نشان می دهد .</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2665540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1"/>
          <p:cNvSpPr txBox="1">
            <a:spLocks noChangeArrowheads="1"/>
          </p:cNvSpPr>
          <p:nvPr/>
        </p:nvSpPr>
        <p:spPr bwMode="auto">
          <a:xfrm>
            <a:off x="7242160" y="2135773"/>
            <a:ext cx="4241800" cy="2800767"/>
          </a:xfrm>
          <a:prstGeom prst="rect">
            <a:avLst/>
          </a:prstGeom>
          <a:noFill/>
          <a:ln w="19050">
            <a:noFill/>
            <a:miter lim="800000"/>
            <a:headEnd/>
            <a:tailEnd/>
          </a:ln>
        </p:spPr>
        <p:txBody>
          <a:bodyPr>
            <a:spAutoFit/>
          </a:bodyPr>
          <a:lstStyle/>
          <a:p>
            <a:pPr marL="457200" indent="-457200" algn="just" rtl="1">
              <a:spcBef>
                <a:spcPct val="50000"/>
              </a:spcBef>
            </a:pPr>
            <a:r>
              <a:rPr lang="ar-SA" sz="3200" b="1" u="sng" dirty="0">
                <a:solidFill>
                  <a:srgbClr val="0066FF"/>
                </a:solidFill>
                <a:cs typeface="B Mitra" panose="00000400000000000000" pitchFamily="2" charset="-78"/>
              </a:rPr>
              <a:t>لايه </a:t>
            </a:r>
            <a:r>
              <a:rPr lang="fa-IR" sz="3200" b="1" u="sng" dirty="0">
                <a:solidFill>
                  <a:srgbClr val="0066FF"/>
                </a:solidFill>
                <a:cs typeface="B Mitra" panose="00000400000000000000" pitchFamily="2" charset="-78"/>
              </a:rPr>
              <a:t>زيرساخت</a:t>
            </a:r>
            <a:endParaRPr lang="ar-SA" sz="3200" b="1" u="sng" dirty="0">
              <a:solidFill>
                <a:srgbClr val="0066FF"/>
              </a:solidFill>
              <a:cs typeface="B Mitra" panose="00000400000000000000" pitchFamily="2" charset="-78"/>
            </a:endParaRPr>
          </a:p>
          <a:p>
            <a:pPr marL="457200" indent="-457200" algn="just" rtl="1">
              <a:spcBef>
                <a:spcPct val="50000"/>
              </a:spcBef>
              <a:buFontTx/>
              <a:buChar char="•"/>
            </a:pPr>
            <a:r>
              <a:rPr lang="ar-SA" sz="3200" b="1" dirty="0">
                <a:effectLst>
                  <a:outerShdw blurRad="38100" dist="38100" dir="2700000" algn="tl">
                    <a:srgbClr val="000000">
                      <a:alpha val="43137"/>
                    </a:srgbClr>
                  </a:outerShdw>
                </a:effectLst>
                <a:cs typeface="B Mitra" panose="00000400000000000000" pitchFamily="2" charset="-78"/>
              </a:rPr>
              <a:t>زيرساخت سخت‏افزاري، نرم‏افزاري، ارتباطي لازم براي اجراي سيستم‏هاي اطلاعاتي و گردش عمليات</a:t>
            </a:r>
          </a:p>
        </p:txBody>
      </p:sp>
      <p:grpSp>
        <p:nvGrpSpPr>
          <p:cNvPr id="12" name="Group 11"/>
          <p:cNvGrpSpPr/>
          <p:nvPr/>
        </p:nvGrpSpPr>
        <p:grpSpPr>
          <a:xfrm>
            <a:off x="2166910" y="1426464"/>
            <a:ext cx="4064592" cy="2798832"/>
            <a:chOff x="1571604" y="2079644"/>
            <a:chExt cx="3000396" cy="2206612"/>
          </a:xfrm>
        </p:grpSpPr>
        <p:graphicFrame>
          <p:nvGraphicFramePr>
            <p:cNvPr id="13" name="Diagram 12"/>
            <p:cNvGraphicFramePr/>
            <p:nvPr/>
          </p:nvGraphicFramePr>
          <p:xfrm>
            <a:off x="1571604" y="2079644"/>
            <a:ext cx="3000396" cy="2206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Box 20"/>
            <p:cNvSpPr txBox="1">
              <a:spLocks noChangeArrowheads="1"/>
            </p:cNvSpPr>
            <p:nvPr/>
          </p:nvSpPr>
          <p:spPr bwMode="auto">
            <a:xfrm>
              <a:off x="2285984" y="2285992"/>
              <a:ext cx="1624013" cy="282543"/>
            </a:xfrm>
            <a:prstGeom prst="rect">
              <a:avLst/>
            </a:prstGeom>
            <a:noFill/>
            <a:ln w="9525">
              <a:noFill/>
              <a:miter lim="800000"/>
              <a:headEnd/>
              <a:tailEnd/>
            </a:ln>
          </p:spPr>
          <p:txBody>
            <a:bodyPr/>
            <a:lstStyle/>
            <a:p>
              <a:pPr algn="ctr" rtl="1" eaLnBrk="0" hangingPunct="0"/>
              <a:r>
                <a:rPr lang="en-US" sz="1100" b="1" dirty="0">
                  <a:solidFill>
                    <a:schemeClr val="tx2"/>
                  </a:solidFill>
                  <a:latin typeface="Batang" pitchFamily="18" charset="-127"/>
                  <a:cs typeface="Times New Roman" pitchFamily="18" charset="0"/>
                </a:rPr>
                <a:t>Business</a:t>
              </a:r>
            </a:p>
          </p:txBody>
        </p:sp>
        <p:sp>
          <p:nvSpPr>
            <p:cNvPr id="15" name="Text Box 21"/>
            <p:cNvSpPr txBox="1">
              <a:spLocks noChangeArrowheads="1"/>
            </p:cNvSpPr>
            <p:nvPr/>
          </p:nvSpPr>
          <p:spPr bwMode="auto">
            <a:xfrm>
              <a:off x="2143108" y="2714620"/>
              <a:ext cx="1954213" cy="349224"/>
            </a:xfrm>
            <a:prstGeom prst="rect">
              <a:avLst/>
            </a:prstGeom>
            <a:noFill/>
            <a:ln w="9525">
              <a:noFill/>
              <a:miter lim="800000"/>
              <a:headEnd/>
              <a:tailEnd/>
            </a:ln>
          </p:spPr>
          <p:txBody>
            <a:bodyPr/>
            <a:lstStyle/>
            <a:p>
              <a:pPr algn="ctr" rtl="1" eaLnBrk="0" hangingPunct="0"/>
              <a:r>
                <a:rPr lang="en-US" sz="1200" b="1" dirty="0" smtClean="0">
                  <a:solidFill>
                    <a:schemeClr val="tx2"/>
                  </a:solidFill>
                  <a:latin typeface="Batang" pitchFamily="18" charset="-127"/>
                  <a:cs typeface="Times New Roman" pitchFamily="18" charset="0"/>
                </a:rPr>
                <a:t>Data</a:t>
              </a:r>
              <a:endParaRPr lang="en-US" sz="1200" b="1" dirty="0">
                <a:solidFill>
                  <a:schemeClr val="tx2"/>
                </a:solidFill>
                <a:latin typeface="Batang" pitchFamily="18" charset="-127"/>
                <a:cs typeface="Times New Roman" pitchFamily="18" charset="0"/>
              </a:endParaRPr>
            </a:p>
          </p:txBody>
        </p:sp>
        <p:sp>
          <p:nvSpPr>
            <p:cNvPr id="16" name="Text Box 22"/>
            <p:cNvSpPr txBox="1">
              <a:spLocks noChangeArrowheads="1"/>
            </p:cNvSpPr>
            <p:nvPr/>
          </p:nvSpPr>
          <p:spPr bwMode="auto">
            <a:xfrm>
              <a:off x="2143108" y="3286124"/>
              <a:ext cx="1952625" cy="27778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Application</a:t>
              </a:r>
            </a:p>
          </p:txBody>
        </p:sp>
        <p:sp>
          <p:nvSpPr>
            <p:cNvPr id="17" name="Text Box 24"/>
            <p:cNvSpPr txBox="1">
              <a:spLocks noChangeArrowheads="1"/>
            </p:cNvSpPr>
            <p:nvPr/>
          </p:nvSpPr>
          <p:spPr bwMode="auto">
            <a:xfrm>
              <a:off x="2143108" y="3857628"/>
              <a:ext cx="1952625" cy="24099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Infrastructure</a:t>
              </a:r>
            </a:p>
          </p:txBody>
        </p:sp>
      </p:grpSp>
      <p:sp>
        <p:nvSpPr>
          <p:cNvPr id="18" name="Freeform 30"/>
          <p:cNvSpPr>
            <a:spLocks/>
          </p:cNvSpPr>
          <p:nvPr/>
        </p:nvSpPr>
        <p:spPr bwMode="auto">
          <a:xfrm rot="20400000">
            <a:off x="4673995" y="2415725"/>
            <a:ext cx="3219387" cy="849134"/>
          </a:xfrm>
          <a:custGeom>
            <a:avLst/>
            <a:gdLst>
              <a:gd name="T0" fmla="*/ 0 w 2976"/>
              <a:gd name="T1" fmla="*/ 471742 h 200"/>
              <a:gd name="T2" fmla="*/ 1453357 w 2976"/>
              <a:gd name="T3" fmla="*/ 24829 h 200"/>
              <a:gd name="T4" fmla="*/ 2906713 w 2976"/>
              <a:gd name="T5" fmla="*/ 620713 h 200"/>
              <a:gd name="T6" fmla="*/ 0 60000 65536"/>
              <a:gd name="T7" fmla="*/ 0 60000 65536"/>
              <a:gd name="T8" fmla="*/ 0 60000 65536"/>
              <a:gd name="T9" fmla="*/ 0 w 2976"/>
              <a:gd name="T10" fmla="*/ 0 h 200"/>
              <a:gd name="T11" fmla="*/ 2976 w 2976"/>
              <a:gd name="T12" fmla="*/ 200 h 200"/>
            </a:gdLst>
            <a:ahLst/>
            <a:cxnLst>
              <a:cxn ang="T6">
                <a:pos x="T0" y="T1"/>
              </a:cxn>
              <a:cxn ang="T7">
                <a:pos x="T2" y="T3"/>
              </a:cxn>
              <a:cxn ang="T8">
                <a:pos x="T4" y="T5"/>
              </a:cxn>
            </a:cxnLst>
            <a:rect l="T9" t="T10" r="T11" b="T12"/>
            <a:pathLst>
              <a:path w="2976" h="200">
                <a:moveTo>
                  <a:pt x="0" y="152"/>
                </a:moveTo>
                <a:cubicBezTo>
                  <a:pt x="496" y="76"/>
                  <a:pt x="992" y="0"/>
                  <a:pt x="1488" y="8"/>
                </a:cubicBezTo>
                <a:cubicBezTo>
                  <a:pt x="1984" y="16"/>
                  <a:pt x="2480" y="108"/>
                  <a:pt x="2976" y="200"/>
                </a:cubicBezTo>
              </a:path>
            </a:pathLst>
          </a:custGeom>
          <a:noFill/>
          <a:ln w="38100" cap="sq">
            <a:solidFill>
              <a:srgbClr val="FF0000"/>
            </a:solidFill>
            <a:miter lim="800000"/>
            <a:headEnd type="none" w="sm" len="sm"/>
            <a:tailEnd type="triangle" w="lg" len="lg"/>
          </a:ln>
        </p:spPr>
        <p:txBody>
          <a:bodyPr wrap="none"/>
          <a:lstStyle/>
          <a:p>
            <a:endParaRPr lang="en-US"/>
          </a:p>
        </p:txBody>
      </p:sp>
      <p:grpSp>
        <p:nvGrpSpPr>
          <p:cNvPr id="22" name="Group 21"/>
          <p:cNvGrpSpPr/>
          <p:nvPr/>
        </p:nvGrpSpPr>
        <p:grpSpPr>
          <a:xfrm>
            <a:off x="1598558" y="3995333"/>
            <a:ext cx="4929222" cy="2053066"/>
            <a:chOff x="357158" y="2518942"/>
            <a:chExt cx="4929222" cy="2053066"/>
          </a:xfrm>
        </p:grpSpPr>
        <p:sp>
          <p:nvSpPr>
            <p:cNvPr id="23" name="Folded Corner 22"/>
            <p:cNvSpPr/>
            <p:nvPr/>
          </p:nvSpPr>
          <p:spPr>
            <a:xfrm>
              <a:off x="357158" y="2571744"/>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TextBox 23"/>
            <p:cNvSpPr txBox="1"/>
            <p:nvPr/>
          </p:nvSpPr>
          <p:spPr>
            <a:xfrm>
              <a:off x="428596" y="2518942"/>
              <a:ext cx="2214578" cy="307777"/>
            </a:xfrm>
            <a:prstGeom prst="rect">
              <a:avLst/>
            </a:prstGeom>
            <a:noFill/>
          </p:spPr>
          <p:txBody>
            <a:bodyPr wrap="square" rtlCol="0">
              <a:spAutoFit/>
            </a:bodyPr>
            <a:lstStyle/>
            <a:p>
              <a:r>
                <a:rPr lang="en-US" sz="1400" dirty="0">
                  <a:latin typeface="Times New Roman" pitchFamily="18" charset="0"/>
                  <a:cs typeface="Times New Roman" pitchFamily="18" charset="0"/>
                </a:rPr>
                <a:t>WAN Network  Diagram</a:t>
              </a:r>
            </a:p>
          </p:txBody>
        </p:sp>
        <p:sp>
          <p:nvSpPr>
            <p:cNvPr id="25" name="TextBox 24"/>
            <p:cNvSpPr txBox="1"/>
            <p:nvPr/>
          </p:nvSpPr>
          <p:spPr>
            <a:xfrm>
              <a:off x="2714612" y="4192793"/>
              <a:ext cx="2214578" cy="307777"/>
            </a:xfrm>
            <a:prstGeom prst="rect">
              <a:avLst/>
            </a:prstGeom>
            <a:noFill/>
          </p:spPr>
          <p:txBody>
            <a:bodyPr wrap="square" rtlCol="0">
              <a:spAutoFit/>
            </a:bodyPr>
            <a:lstStyle/>
            <a:p>
              <a:pPr algn="r" rtl="1"/>
              <a:r>
                <a:rPr lang="fa-IR" sz="1400" b="1" dirty="0">
                  <a:latin typeface="Times New Roman" pitchFamily="18" charset="0"/>
                  <a:cs typeface="Nazanin" pitchFamily="2" charset="-78"/>
                </a:rPr>
                <a:t>نمودار شبكه گسترده</a:t>
              </a:r>
              <a:endParaRPr lang="en-US" sz="1400" b="1" dirty="0">
                <a:latin typeface="Times New Roman" pitchFamily="18" charset="0"/>
                <a:cs typeface="Nazanin" pitchFamily="2" charset="-78"/>
              </a:endParaRPr>
            </a:p>
          </p:txBody>
        </p:sp>
        <p:pic>
          <p:nvPicPr>
            <p:cNvPr id="26" name="Picture 21"/>
            <p:cNvPicPr>
              <a:picLocks noChangeAspect="1" noChangeArrowheads="1"/>
            </p:cNvPicPr>
            <p:nvPr/>
          </p:nvPicPr>
          <p:blipFill>
            <a:blip r:embed="rId8" cstate="print"/>
            <a:srcRect/>
            <a:stretch>
              <a:fillRect/>
            </a:stretch>
          </p:blipFill>
          <p:spPr bwMode="auto">
            <a:xfrm>
              <a:off x="571472" y="2857497"/>
              <a:ext cx="4357718" cy="1357321"/>
            </a:xfrm>
            <a:prstGeom prst="rect">
              <a:avLst/>
            </a:prstGeom>
            <a:noFill/>
            <a:ln w="9525">
              <a:noFill/>
              <a:miter lim="800000"/>
              <a:headEnd/>
              <a:tailEnd/>
            </a:ln>
          </p:spPr>
        </p:pic>
      </p:grpSp>
      <p:grpSp>
        <p:nvGrpSpPr>
          <p:cNvPr id="27" name="Group 26"/>
          <p:cNvGrpSpPr/>
          <p:nvPr/>
        </p:nvGrpSpPr>
        <p:grpSpPr>
          <a:xfrm>
            <a:off x="2150820" y="4477681"/>
            <a:ext cx="4929222" cy="2053066"/>
            <a:chOff x="571472" y="2733256"/>
            <a:chExt cx="4929222" cy="2053066"/>
          </a:xfrm>
        </p:grpSpPr>
        <p:sp>
          <p:nvSpPr>
            <p:cNvPr id="28" name="Oval 29"/>
            <p:cNvSpPr>
              <a:spLocks noChangeArrowheads="1"/>
            </p:cNvSpPr>
            <p:nvPr/>
          </p:nvSpPr>
          <p:spPr bwMode="auto">
            <a:xfrm>
              <a:off x="1282700" y="3816867"/>
              <a:ext cx="1600200" cy="533400"/>
            </a:xfrm>
            <a:prstGeom prst="ellipse">
              <a:avLst/>
            </a:prstGeom>
            <a:noFill/>
            <a:ln w="38100" cap="sq">
              <a:solidFill>
                <a:srgbClr val="FF0000"/>
              </a:solidFill>
              <a:miter lim="800000"/>
              <a:headEnd type="none" w="sm" len="sm"/>
              <a:tailEnd type="none" w="sm" len="sm"/>
            </a:ln>
          </p:spPr>
          <p:txBody>
            <a:bodyPr wrap="none" anchor="ctr"/>
            <a:lstStyle/>
            <a:p>
              <a:endParaRPr lang="en-US"/>
            </a:p>
          </p:txBody>
        </p:sp>
        <p:sp>
          <p:nvSpPr>
            <p:cNvPr id="29" name="Folded Corner 28"/>
            <p:cNvSpPr/>
            <p:nvPr/>
          </p:nvSpPr>
          <p:spPr>
            <a:xfrm>
              <a:off x="571472" y="2786058"/>
              <a:ext cx="4929222" cy="2000264"/>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0" name="TextBox 29"/>
            <p:cNvSpPr txBox="1"/>
            <p:nvPr/>
          </p:nvSpPr>
          <p:spPr>
            <a:xfrm>
              <a:off x="642910" y="2733256"/>
              <a:ext cx="2214578" cy="307777"/>
            </a:xfrm>
            <a:prstGeom prst="rect">
              <a:avLst/>
            </a:prstGeom>
            <a:noFill/>
          </p:spPr>
          <p:txBody>
            <a:bodyPr wrap="square" rtlCol="0">
              <a:spAutoFit/>
            </a:bodyPr>
            <a:lstStyle/>
            <a:p>
              <a:r>
                <a:rPr lang="en-US" sz="1400" dirty="0">
                  <a:latin typeface="Times New Roman" pitchFamily="18" charset="0"/>
                  <a:cs typeface="Times New Roman" pitchFamily="18" charset="0"/>
                </a:rPr>
                <a:t>Server  Diagram</a:t>
              </a:r>
            </a:p>
          </p:txBody>
        </p:sp>
        <p:sp>
          <p:nvSpPr>
            <p:cNvPr id="31" name="TextBox 30"/>
            <p:cNvSpPr txBox="1"/>
            <p:nvPr/>
          </p:nvSpPr>
          <p:spPr>
            <a:xfrm>
              <a:off x="2928926" y="4407107"/>
              <a:ext cx="2214578" cy="307777"/>
            </a:xfrm>
            <a:prstGeom prst="rect">
              <a:avLst/>
            </a:prstGeom>
            <a:noFill/>
          </p:spPr>
          <p:txBody>
            <a:bodyPr wrap="square" rtlCol="0">
              <a:spAutoFit/>
            </a:bodyPr>
            <a:lstStyle/>
            <a:p>
              <a:pPr algn="r" rtl="1"/>
              <a:r>
                <a:rPr lang="fa-IR" sz="1400" b="1" dirty="0">
                  <a:latin typeface="Times New Roman" pitchFamily="18" charset="0"/>
                  <a:cs typeface="B Nazanin" panose="00000400000000000000" pitchFamily="2" charset="-78"/>
                </a:rPr>
                <a:t>نمودار سرويس‌دهنده‌ها</a:t>
              </a:r>
              <a:endParaRPr lang="en-US" sz="1400" b="1" dirty="0">
                <a:latin typeface="Times New Roman" pitchFamily="18" charset="0"/>
                <a:cs typeface="B Nazanin" panose="00000400000000000000" pitchFamily="2" charset="-78"/>
              </a:endParaRPr>
            </a:p>
          </p:txBody>
        </p:sp>
        <p:sp>
          <p:nvSpPr>
            <p:cNvPr id="32" name="Rectangle 31"/>
            <p:cNvSpPr/>
            <p:nvPr/>
          </p:nvSpPr>
          <p:spPr>
            <a:xfrm>
              <a:off x="785786" y="3071810"/>
              <a:ext cx="4286280"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84" descr="cms"/>
            <p:cNvPicPr>
              <a:picLocks noChangeAspect="1" noChangeArrowheads="1"/>
            </p:cNvPicPr>
            <p:nvPr/>
          </p:nvPicPr>
          <p:blipFill>
            <a:blip r:embed="rId9" cstate="print">
              <a:clrChange>
                <a:clrFrom>
                  <a:srgbClr val="08369A"/>
                </a:clrFrom>
                <a:clrTo>
                  <a:srgbClr val="08369A">
                    <a:alpha val="0"/>
                  </a:srgbClr>
                </a:clrTo>
              </a:clrChange>
            </a:blip>
            <a:srcRect/>
            <a:stretch>
              <a:fillRect/>
            </a:stretch>
          </p:blipFill>
          <p:spPr bwMode="auto">
            <a:xfrm>
              <a:off x="4357686" y="3143248"/>
              <a:ext cx="451398" cy="571504"/>
            </a:xfrm>
            <a:prstGeom prst="rect">
              <a:avLst/>
            </a:prstGeom>
            <a:noFill/>
            <a:ln w="9525">
              <a:noFill/>
              <a:miter lim="800000"/>
              <a:headEnd/>
              <a:tailEnd/>
            </a:ln>
          </p:spPr>
        </p:pic>
        <p:pic>
          <p:nvPicPr>
            <p:cNvPr id="34" name="Picture 99" descr="webServiceserver"/>
            <p:cNvPicPr>
              <a:picLocks noChangeAspect="1" noChangeArrowheads="1"/>
            </p:cNvPicPr>
            <p:nvPr/>
          </p:nvPicPr>
          <p:blipFill>
            <a:blip r:embed="rId10" cstate="print">
              <a:clrChange>
                <a:clrFrom>
                  <a:srgbClr val="08369A"/>
                </a:clrFrom>
                <a:clrTo>
                  <a:srgbClr val="08369A">
                    <a:alpha val="0"/>
                  </a:srgbClr>
                </a:clrTo>
              </a:clrChange>
            </a:blip>
            <a:srcRect/>
            <a:stretch>
              <a:fillRect/>
            </a:stretch>
          </p:blipFill>
          <p:spPr bwMode="auto">
            <a:xfrm>
              <a:off x="3428992" y="3500438"/>
              <a:ext cx="442922" cy="558103"/>
            </a:xfrm>
            <a:prstGeom prst="rect">
              <a:avLst/>
            </a:prstGeom>
            <a:noFill/>
            <a:ln w="9525">
              <a:noFill/>
              <a:miter lim="800000"/>
              <a:headEnd/>
              <a:tailEnd/>
            </a:ln>
          </p:spPr>
        </p:pic>
        <p:graphicFrame>
          <p:nvGraphicFramePr>
            <p:cNvPr id="35" name="Object 106"/>
            <p:cNvGraphicFramePr>
              <a:graphicFrameLocks noChangeAspect="1"/>
            </p:cNvGraphicFramePr>
            <p:nvPr/>
          </p:nvGraphicFramePr>
          <p:xfrm>
            <a:off x="2643174" y="3143248"/>
            <a:ext cx="440348" cy="576282"/>
          </p:xfrm>
          <a:graphic>
            <a:graphicData uri="http://schemas.openxmlformats.org/presentationml/2006/ole">
              <mc:AlternateContent xmlns:mc="http://schemas.openxmlformats.org/markup-compatibility/2006">
                <mc:Choice xmlns:v="urn:schemas-microsoft-com:vml" Requires="v">
                  <p:oleObj spid="_x0000_s19467" name="Visio" r:id="rId11" imgW="729996" imgH="955548" progId="Visio.Drawing.11">
                    <p:embed/>
                  </p:oleObj>
                </mc:Choice>
                <mc:Fallback>
                  <p:oleObj name="Visio" r:id="rId11" imgW="729996" imgH="955548" progId="Visio.Drawing.11">
                    <p:embed/>
                    <p:pic>
                      <p:nvPicPr>
                        <p:cNvPr id="35" name="Object 1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174" y="3143248"/>
                          <a:ext cx="440348" cy="57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 name="Picture 100" descr="RTC"/>
            <p:cNvPicPr>
              <a:picLocks noChangeAspect="1" noChangeArrowheads="1"/>
            </p:cNvPicPr>
            <p:nvPr/>
          </p:nvPicPr>
          <p:blipFill>
            <a:blip r:embed="rId13" cstate="print">
              <a:clrChange>
                <a:clrFrom>
                  <a:srgbClr val="1350AF"/>
                </a:clrFrom>
                <a:clrTo>
                  <a:srgbClr val="1350AF">
                    <a:alpha val="0"/>
                  </a:srgbClr>
                </a:clrTo>
              </a:clrChange>
            </a:blip>
            <a:srcRect/>
            <a:stretch>
              <a:fillRect/>
            </a:stretch>
          </p:blipFill>
          <p:spPr bwMode="auto">
            <a:xfrm>
              <a:off x="1500166" y="3571876"/>
              <a:ext cx="601663" cy="719138"/>
            </a:xfrm>
            <a:prstGeom prst="rect">
              <a:avLst/>
            </a:prstGeom>
            <a:noFill/>
            <a:ln w="9525">
              <a:noFill/>
              <a:miter lim="800000"/>
              <a:headEnd/>
              <a:tailEnd/>
            </a:ln>
          </p:spPr>
        </p:pic>
        <p:cxnSp>
          <p:nvCxnSpPr>
            <p:cNvPr id="37" name="Curved Connector 36"/>
            <p:cNvCxnSpPr>
              <a:stCxn id="33" idx="1"/>
              <a:endCxn id="34" idx="3"/>
            </p:cNvCxnSpPr>
            <p:nvPr/>
          </p:nvCxnSpPr>
          <p:spPr>
            <a:xfrm rot="10800000" flipV="1">
              <a:off x="3871914" y="3429000"/>
              <a:ext cx="485772" cy="350490"/>
            </a:xfrm>
            <a:prstGeom prst="curvedConnector3">
              <a:avLst>
                <a:gd name="adj1" fmla="val 50000"/>
              </a:avLst>
            </a:prstGeom>
            <a:ln>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45"/>
            <p:cNvCxnSpPr>
              <a:stCxn id="34" idx="1"/>
            </p:cNvCxnSpPr>
            <p:nvPr/>
          </p:nvCxnSpPr>
          <p:spPr>
            <a:xfrm rot="10800000">
              <a:off x="3214678" y="3357562"/>
              <a:ext cx="214314" cy="421928"/>
            </a:xfrm>
            <a:prstGeom prst="curvedConnector2">
              <a:avLst/>
            </a:prstGeom>
            <a:ln>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45"/>
            <p:cNvCxnSpPr>
              <a:endCxn id="36" idx="3"/>
            </p:cNvCxnSpPr>
            <p:nvPr/>
          </p:nvCxnSpPr>
          <p:spPr>
            <a:xfrm rot="10800000" flipV="1">
              <a:off x="2101830" y="3929065"/>
              <a:ext cx="1327163" cy="2379"/>
            </a:xfrm>
            <a:prstGeom prst="curvedConnector3">
              <a:avLst>
                <a:gd name="adj1" fmla="val 50000"/>
              </a:avLst>
            </a:prstGeom>
            <a:ln>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45"/>
            <p:cNvCxnSpPr>
              <a:stCxn id="36" idx="0"/>
            </p:cNvCxnSpPr>
            <p:nvPr/>
          </p:nvCxnSpPr>
          <p:spPr>
            <a:xfrm rot="5400000" flipH="1" flipV="1">
              <a:off x="2079210" y="3150788"/>
              <a:ext cx="142876" cy="699300"/>
            </a:xfrm>
            <a:prstGeom prst="curvedConnector2">
              <a:avLst/>
            </a:prstGeom>
            <a:ln>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 Box 20"/>
            <p:cNvSpPr txBox="1">
              <a:spLocks noChangeArrowheads="1"/>
            </p:cNvSpPr>
            <p:nvPr/>
          </p:nvSpPr>
          <p:spPr bwMode="auto">
            <a:xfrm>
              <a:off x="1000100" y="4146589"/>
              <a:ext cx="1624013" cy="282543"/>
            </a:xfrm>
            <a:prstGeom prst="rect">
              <a:avLst/>
            </a:prstGeom>
            <a:noFill/>
            <a:ln w="9525">
              <a:noFill/>
              <a:miter lim="800000"/>
              <a:headEnd/>
              <a:tailEnd/>
            </a:ln>
          </p:spPr>
          <p:txBody>
            <a:bodyPr/>
            <a:lstStyle/>
            <a:p>
              <a:pPr algn="ctr" rtl="1" eaLnBrk="0" hangingPunct="0"/>
              <a:r>
                <a:rPr lang="en-US" sz="1100" b="1" dirty="0">
                  <a:solidFill>
                    <a:schemeClr val="bg1">
                      <a:lumMod val="50000"/>
                    </a:schemeClr>
                  </a:solidFill>
                  <a:latin typeface="Batang" pitchFamily="18" charset="-127"/>
                  <a:cs typeface="Times New Roman" pitchFamily="18" charset="0"/>
                </a:rPr>
                <a:t>DNS Server</a:t>
              </a:r>
            </a:p>
          </p:txBody>
        </p:sp>
        <p:sp>
          <p:nvSpPr>
            <p:cNvPr id="42" name="Text Box 20"/>
            <p:cNvSpPr txBox="1">
              <a:spLocks noChangeArrowheads="1"/>
            </p:cNvSpPr>
            <p:nvPr/>
          </p:nvSpPr>
          <p:spPr bwMode="auto">
            <a:xfrm>
              <a:off x="2000232" y="3646523"/>
              <a:ext cx="1624013" cy="282543"/>
            </a:xfrm>
            <a:prstGeom prst="rect">
              <a:avLst/>
            </a:prstGeom>
            <a:noFill/>
            <a:ln w="9525">
              <a:noFill/>
              <a:miter lim="800000"/>
              <a:headEnd/>
              <a:tailEnd/>
            </a:ln>
          </p:spPr>
          <p:txBody>
            <a:bodyPr/>
            <a:lstStyle/>
            <a:p>
              <a:pPr algn="ctr" rtl="1" eaLnBrk="0" hangingPunct="0"/>
              <a:r>
                <a:rPr lang="en-US" sz="1100" b="1" dirty="0">
                  <a:solidFill>
                    <a:schemeClr val="bg1">
                      <a:lumMod val="50000"/>
                    </a:schemeClr>
                  </a:solidFill>
                  <a:latin typeface="Batang" pitchFamily="18" charset="-127"/>
                  <a:cs typeface="Times New Roman" pitchFamily="18" charset="0"/>
                </a:rPr>
                <a:t>IIS Server</a:t>
              </a:r>
            </a:p>
          </p:txBody>
        </p:sp>
        <p:sp>
          <p:nvSpPr>
            <p:cNvPr id="43" name="Text Box 20"/>
            <p:cNvSpPr txBox="1">
              <a:spLocks noChangeArrowheads="1"/>
            </p:cNvSpPr>
            <p:nvPr/>
          </p:nvSpPr>
          <p:spPr bwMode="auto">
            <a:xfrm>
              <a:off x="2876549" y="3932275"/>
              <a:ext cx="1624013" cy="282543"/>
            </a:xfrm>
            <a:prstGeom prst="rect">
              <a:avLst/>
            </a:prstGeom>
            <a:noFill/>
            <a:ln w="9525">
              <a:noFill/>
              <a:miter lim="800000"/>
              <a:headEnd/>
              <a:tailEnd/>
            </a:ln>
          </p:spPr>
          <p:txBody>
            <a:bodyPr/>
            <a:lstStyle/>
            <a:p>
              <a:pPr algn="ctr" rtl="1" eaLnBrk="0" hangingPunct="0"/>
              <a:r>
                <a:rPr lang="en-US" sz="1100" b="1" dirty="0">
                  <a:solidFill>
                    <a:schemeClr val="bg1">
                      <a:lumMod val="50000"/>
                    </a:schemeClr>
                  </a:solidFill>
                  <a:latin typeface="Batang" pitchFamily="18" charset="-127"/>
                  <a:cs typeface="Times New Roman" pitchFamily="18" charset="0"/>
                </a:rPr>
                <a:t>Proxy Server</a:t>
              </a:r>
            </a:p>
          </p:txBody>
        </p:sp>
        <p:sp>
          <p:nvSpPr>
            <p:cNvPr id="44" name="Text Box 20"/>
            <p:cNvSpPr txBox="1">
              <a:spLocks noChangeArrowheads="1"/>
            </p:cNvSpPr>
            <p:nvPr/>
          </p:nvSpPr>
          <p:spPr bwMode="auto">
            <a:xfrm>
              <a:off x="3786182" y="3571876"/>
              <a:ext cx="1624013" cy="282543"/>
            </a:xfrm>
            <a:prstGeom prst="rect">
              <a:avLst/>
            </a:prstGeom>
            <a:noFill/>
            <a:ln w="9525">
              <a:noFill/>
              <a:miter lim="800000"/>
              <a:headEnd/>
              <a:tailEnd/>
            </a:ln>
          </p:spPr>
          <p:txBody>
            <a:bodyPr/>
            <a:lstStyle/>
            <a:p>
              <a:pPr algn="ctr" rtl="1" eaLnBrk="0" hangingPunct="0"/>
              <a:r>
                <a:rPr lang="en-US" sz="1100" b="1" dirty="0">
                  <a:solidFill>
                    <a:schemeClr val="bg1">
                      <a:lumMod val="50000"/>
                    </a:schemeClr>
                  </a:solidFill>
                  <a:latin typeface="Batang" pitchFamily="18" charset="-127"/>
                  <a:cs typeface="Times New Roman" pitchFamily="18" charset="0"/>
                </a:rPr>
                <a:t>DB Server</a:t>
              </a:r>
            </a:p>
          </p:txBody>
        </p:sp>
      </p:grpSp>
      <p:sp>
        <p:nvSpPr>
          <p:cNvPr id="45" name="Oval 25"/>
          <p:cNvSpPr>
            <a:spLocks noChangeArrowheads="1"/>
          </p:cNvSpPr>
          <p:nvPr/>
        </p:nvSpPr>
        <p:spPr bwMode="auto">
          <a:xfrm>
            <a:off x="3620360" y="3453907"/>
            <a:ext cx="1280822" cy="533400"/>
          </a:xfrm>
          <a:prstGeom prst="ellipse">
            <a:avLst/>
          </a:prstGeom>
          <a:noFill/>
          <a:ln w="38100" cap="sq">
            <a:solidFill>
              <a:srgbClr val="FF0000"/>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23265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8" grpId="0" animBg="1"/>
      <p:bldP spid="4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fontScale="90000"/>
          </a:bodyPr>
          <a:lstStyle/>
          <a:p>
            <a:pPr algn="r" rtl="1">
              <a:lnSpc>
                <a:spcPct val="107000"/>
              </a:lnSpc>
              <a:spcBef>
                <a:spcPts val="1200"/>
              </a:spcBef>
              <a:spcAft>
                <a:spcPts val="0"/>
              </a:spcAft>
            </a:pPr>
            <a:r>
              <a:rPr lang="fa-IR" sz="2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چرخه‌ مدیریت‌فرایندهای‌کسب‌و‌کار</a:t>
            </a:r>
            <a:br>
              <a:rPr lang="fa-IR" sz="2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fa-IR" sz="2400" dirty="0" smtClean="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در فاز آماده سازی مدیریت فرایند فاز چهار کار کلیدی انجام می شود</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1-فرهنگ‌سازی</a:t>
            </a:r>
            <a:r>
              <a:rPr lang="en-US" sz="2400" dirty="0" smtClean="0">
                <a:effectLst/>
                <a:latin typeface="Calibri" panose="020F0502020204030204" pitchFamily="34" charset="0"/>
                <a:ea typeface="Calibri" panose="020F0502020204030204" pitchFamily="34" charset="0"/>
                <a:cs typeface="Arial" panose="020B0604020202020204" pitchFamily="34" charset="0"/>
              </a:rPr>
              <a:t/>
            </a:r>
            <a:br>
              <a:rPr lang="en-US" sz="2400" dirty="0" smtClean="0">
                <a:effectLst/>
                <a:latin typeface="Calibri" panose="020F0502020204030204" pitchFamily="34" charset="0"/>
                <a:ea typeface="Calibri" panose="020F0502020204030204" pitchFamily="34" charset="0"/>
                <a:cs typeface="Arial" panose="020B0604020202020204" pitchFamily="34" charset="0"/>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2-آموزش</a:t>
            </a:r>
            <a:r>
              <a:rPr lang="en-US" sz="2400" dirty="0" smtClean="0">
                <a:effectLst/>
                <a:latin typeface="Calibri" panose="020F0502020204030204" pitchFamily="34" charset="0"/>
                <a:ea typeface="Calibri" panose="020F0502020204030204" pitchFamily="34" charset="0"/>
                <a:cs typeface="Arial" panose="020B0604020202020204" pitchFamily="34" charset="0"/>
              </a:rPr>
              <a:t/>
            </a:r>
            <a:br>
              <a:rPr lang="en-US" sz="2400" dirty="0" smtClean="0">
                <a:effectLst/>
                <a:latin typeface="Calibri" panose="020F0502020204030204" pitchFamily="34" charset="0"/>
                <a:ea typeface="Calibri" panose="020F0502020204030204" pitchFamily="34" charset="0"/>
                <a:cs typeface="Arial" panose="020B0604020202020204" pitchFamily="34" charset="0"/>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3-تعهد ‌مدیران‌</a:t>
            </a:r>
            <a:r>
              <a:rPr lang="en-US" sz="2400" dirty="0" smtClean="0">
                <a:effectLst/>
                <a:latin typeface="Calibri" panose="020F0502020204030204" pitchFamily="34" charset="0"/>
                <a:ea typeface="Calibri" panose="020F0502020204030204" pitchFamily="34" charset="0"/>
                <a:cs typeface="Arial" panose="020B0604020202020204" pitchFamily="34" charset="0"/>
              </a:rPr>
              <a:t/>
            </a:r>
            <a:br>
              <a:rPr lang="en-US" sz="2400" dirty="0" smtClean="0">
                <a:effectLst/>
                <a:latin typeface="Calibri" panose="020F0502020204030204" pitchFamily="34" charset="0"/>
                <a:ea typeface="Calibri" panose="020F0502020204030204" pitchFamily="34" charset="0"/>
                <a:cs typeface="Arial" panose="020B0604020202020204" pitchFamily="34" charset="0"/>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4-انتخاب‌ابزار</a:t>
            </a:r>
            <a:r>
              <a:rPr lang="en-US" sz="2400" dirty="0" smtClean="0">
                <a:effectLst/>
                <a:latin typeface="Calibri" panose="020F0502020204030204" pitchFamily="34" charset="0"/>
                <a:ea typeface="Calibri" panose="020F0502020204030204" pitchFamily="34" charset="0"/>
                <a:cs typeface="Arial" panose="020B0604020202020204" pitchFamily="34" charset="0"/>
              </a:rPr>
              <a:t/>
            </a:r>
            <a:br>
              <a:rPr lang="en-US" sz="2400" dirty="0" smtClean="0">
                <a:effectLst/>
                <a:latin typeface="Calibri" panose="020F0502020204030204" pitchFamily="34" charset="0"/>
                <a:ea typeface="Calibri" panose="020F0502020204030204" pitchFamily="34" charset="0"/>
                <a:cs typeface="Arial" panose="020B0604020202020204" pitchFamily="34" charset="0"/>
              </a:rPr>
            </a:br>
            <a:r>
              <a:rPr lang="en-US" sz="2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2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3" name="Picture 2"/>
          <p:cNvPicPr/>
          <p:nvPr/>
        </p:nvPicPr>
        <p:blipFill>
          <a:blip r:embed="rId2"/>
          <a:stretch>
            <a:fillRect/>
          </a:stretch>
        </p:blipFill>
        <p:spPr>
          <a:xfrm>
            <a:off x="2406361" y="467418"/>
            <a:ext cx="4552950" cy="3928110"/>
          </a:xfrm>
          <a:prstGeom prst="rect">
            <a:avLst/>
          </a:prstGeom>
        </p:spPr>
      </p:pic>
    </p:spTree>
    <p:extLst>
      <p:ext uri="{BB962C8B-B14F-4D97-AF65-F5344CB8AC3E}">
        <p14:creationId xmlns:p14="http://schemas.microsoft.com/office/powerpoint/2010/main" val="2670443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روش دسته بندی فرایندها</a:t>
            </a:r>
            <a: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2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4813" r="23793"/>
          <a:stretch/>
        </p:blipFill>
        <p:spPr bwMode="auto">
          <a:xfrm>
            <a:off x="2344189" y="1139854"/>
            <a:ext cx="7047172" cy="4970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39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fontScale="90000"/>
          </a:bodyPr>
          <a:lstStyle/>
          <a:p>
            <a:pPr algn="r" rtl="1">
              <a:lnSpc>
                <a:spcPct val="107000"/>
              </a:lnSpc>
              <a:spcBef>
                <a:spcPts val="1200"/>
              </a:spcBef>
              <a:spcAft>
                <a:spcPts val="0"/>
              </a:spcAft>
            </a:pPr>
            <a:r>
              <a:rPr lang="fa-IR" sz="4400" dirty="0" smtClean="0">
                <a:solidFill>
                  <a:srgbClr val="365F91"/>
                </a:solidFill>
                <a:effectLst/>
                <a:latin typeface="Cambria" panose="02040503050406030204" pitchFamily="18" charset="0"/>
                <a:ea typeface="Calibri" panose="020F0502020204030204" pitchFamily="34" charset="0"/>
                <a:cs typeface="B Koodak" panose="00000700000000000000" pitchFamily="2" charset="-78"/>
              </a:rPr>
              <a:t>نقشه ­راه و متدولوژی استقرار معماری سازمانی برای شرکت­های توزیع نیروی برق مبتنی بر مدل مرجع</a:t>
            </a:r>
            <a:r>
              <a:rPr lang="en-US"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b="1" dirty="0" smtClean="0">
                <a:effectLst/>
                <a:latin typeface="Calibri" panose="020F0502020204030204" pitchFamily="34" charset="0"/>
                <a:ea typeface="Calibri" panose="020F0502020204030204" pitchFamily="34" charset="0"/>
                <a:cs typeface="B Mitra" panose="00000400000000000000" pitchFamily="2" charset="-78"/>
              </a:rPr>
              <a:t>روش‌های مختلفی برای تدوین و به‌روزرسانی معماری سازمانی ارائه شده است که معروفترین آنها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ADM</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یا همان روش توسعه معماری سازمانی چارچوب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TOGAF</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است. چارچوب ملی معماری سازمانی ایران نیز برگرفته از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ADM</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و با استفاده از دانش و تجربه‌های داخلی کشور روشی را برای توسعه معماری سازمانی سفارشی سازی نموده است.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fa-IR" sz="3200" b="1" dirty="0" smtClean="0">
                <a:effectLst/>
                <a:latin typeface="Calibri" panose="020F0502020204030204" pitchFamily="34" charset="0"/>
                <a:ea typeface="Calibri" panose="020F0502020204030204" pitchFamily="34" charset="0"/>
                <a:cs typeface="B Mitra" panose="00000400000000000000" pitchFamily="2" charset="-78"/>
              </a:rPr>
              <a:t>به همین منظور در پروژه معماری سازمانی شرکت توزیع نیروی برق استان گلستان نیز سعی شده بر اساس همین روش عمل شود. همانطور که در شکل آمده است پس از آماده سازی شرکت برای اجرای پروژه معماری سازمانی، وضع موجود شناسایی می شود و پس از وضع مطلوب ، بررسی و شکاف بین وضع موجود و وضع مطلوب تحلیل شده و در نهایت برای رسیدن از وضع موجود به وضع مطلوب مجموعه اقدامات و پروزه هایی در قالب برنامه گذار تهیه و تدوین و سپس پیاده سازی می گردد و این چرخه مستمرا ادامه می یابد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ar-SA" sz="2400" dirty="0" smtClean="0">
                <a:effectLst/>
                <a:latin typeface="Times New Roman" panose="02020603050405020304" pitchFamily="18" charset="0"/>
                <a:ea typeface="Calibri" panose="020F0502020204030204" pitchFamily="34" charset="0"/>
                <a:cs typeface="B Mitra" panose="00000400000000000000" pitchFamily="2" charset="-78"/>
              </a:rPr>
              <a:t>  </a:t>
            </a:r>
            <a:r>
              <a:rPr lang="en-US" sz="2800" dirty="0" smtClean="0">
                <a:solidFill>
                  <a:srgbClr val="545454"/>
                </a:solidFill>
                <a:effectLst/>
                <a:latin typeface="Arial" panose="020B0604020202020204" pitchFamily="34" charset="0"/>
                <a:ea typeface="Calibri" panose="020F0502020204030204" pitchFamily="34" charset="0"/>
                <a:cs typeface="B Mitra" panose="00000400000000000000" pitchFamily="2" charset="-78"/>
              </a:rPr>
              <a:t>Architecture Development Method</a:t>
            </a:r>
            <a:endParaRPr lang="en-US" sz="2400" dirty="0">
              <a:effectLst/>
              <a:latin typeface="Times New Roman" panose="02020603050405020304" pitchFamily="18"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751896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fontScale="90000"/>
          </a:bodyPr>
          <a:lstStyle/>
          <a:p>
            <a:pPr algn="r" rtl="1">
              <a:lnSpc>
                <a:spcPct val="107000"/>
              </a:lnSpc>
              <a:spcBef>
                <a:spcPts val="1200"/>
              </a:spcBef>
              <a:spcAft>
                <a:spcPts val="0"/>
              </a:spcAft>
            </a:pPr>
            <a:r>
              <a:rPr lang="fa-IR" sz="4400" dirty="0" smtClean="0">
                <a:solidFill>
                  <a:srgbClr val="365F91"/>
                </a:solidFill>
                <a:effectLst/>
                <a:latin typeface="Cambria" panose="02040503050406030204" pitchFamily="18" charset="0"/>
                <a:ea typeface="Calibri" panose="020F0502020204030204" pitchFamily="34" charset="0"/>
                <a:cs typeface="B Koodak" panose="00000700000000000000" pitchFamily="2" charset="-78"/>
              </a:rPr>
              <a:t>نقشه ­راه و متدولوژی استقرار معماری سازمانی برای شرکت­های توزیع نیروی برق مبتنی بر مدل مرجع</a:t>
            </a:r>
            <a:r>
              <a:rPr lang="en-US"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b="1" dirty="0" smtClean="0">
                <a:effectLst/>
                <a:latin typeface="Calibri" panose="020F0502020204030204" pitchFamily="34" charset="0"/>
                <a:ea typeface="Calibri" panose="020F0502020204030204" pitchFamily="34" charset="0"/>
                <a:cs typeface="B Mitra" panose="00000400000000000000" pitchFamily="2" charset="-78"/>
              </a:rPr>
              <a:t>روش‌های مختلفی برای تدوین و به‌روزرسانی معماری سازمانی ارائه شده است که معروفترین آنها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ADM</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یا همان روش توسعه معماری سازمانی چارچوب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TOGAF</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است. چارچوب ملی معماری سازمانی ایران نیز برگرفته از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ADM</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 و با استفاده از دانش و تجربه‌های داخلی کشور روشی را برای توسعه معماری سازمانی سفارشی سازی نموده است.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fa-IR" sz="3200" b="1" dirty="0" smtClean="0">
                <a:effectLst/>
                <a:latin typeface="Calibri" panose="020F0502020204030204" pitchFamily="34" charset="0"/>
                <a:ea typeface="Calibri" panose="020F0502020204030204" pitchFamily="34" charset="0"/>
                <a:cs typeface="B Mitra" panose="00000400000000000000" pitchFamily="2" charset="-78"/>
              </a:rPr>
              <a:t>به همین منظور در پروژه معماری سازمانی شرکت توزیع نیروی برق استان گلستان نیز سعی شده بر اساس همین روش عمل شود. همانطور که در شکل آمده است پس از آماده سازی شرکت برای اجرای پروژه معماری سازمانی، وضع موجود شناسایی می شود و پس از وضع مطلوب ، بررسی و شکاف بین وضع موجود و وضع مطلوب تحلیل شده و در نهایت برای رسیدن از وضع موجود به وضع مطلوب مجموعه اقدامات و پروزه هایی در قالب برنامه گذار تهیه و تدوین و سپس پیاده سازی می گردد و این چرخه مستمرا ادامه می یابد .</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ar-SA" sz="2400" dirty="0" smtClean="0">
                <a:effectLst/>
                <a:latin typeface="Times New Roman" panose="02020603050405020304" pitchFamily="18" charset="0"/>
                <a:ea typeface="Calibri" panose="020F0502020204030204" pitchFamily="34" charset="0"/>
                <a:cs typeface="B Mitra" panose="00000400000000000000" pitchFamily="2" charset="-78"/>
              </a:rPr>
              <a:t>  </a:t>
            </a:r>
            <a:r>
              <a:rPr lang="en-US" sz="2800" dirty="0" smtClean="0">
                <a:solidFill>
                  <a:srgbClr val="545454"/>
                </a:solidFill>
                <a:effectLst/>
                <a:latin typeface="Arial" panose="020B0604020202020204" pitchFamily="34" charset="0"/>
                <a:ea typeface="Calibri" panose="020F0502020204030204" pitchFamily="34" charset="0"/>
                <a:cs typeface="B Mitra" panose="00000400000000000000" pitchFamily="2" charset="-78"/>
              </a:rPr>
              <a:t>Architecture Development Method</a:t>
            </a:r>
            <a:r>
              <a:rPr lang="en-US" sz="2400" dirty="0" smtClean="0">
                <a:effectLst/>
                <a:latin typeface="Times New Roman" panose="02020603050405020304" pitchFamily="18" charset="0"/>
                <a:ea typeface="Calibri" panose="020F0502020204030204" pitchFamily="34" charset="0"/>
                <a:cs typeface="B Mitra" panose="00000400000000000000" pitchFamily="2" charset="-78"/>
              </a:rPr>
              <a:t/>
            </a:r>
            <a:br>
              <a:rPr lang="en-US" sz="2400" dirty="0" smtClean="0">
                <a:effectLst/>
                <a:latin typeface="Times New Roman" panose="02020603050405020304" pitchFamily="18" charset="0"/>
                <a:ea typeface="Calibri" panose="020F0502020204030204" pitchFamily="34" charset="0"/>
                <a:cs typeface="B Mitra" panose="00000400000000000000" pitchFamily="2" charset="-78"/>
              </a:rPr>
            </a:br>
            <a:r>
              <a:rPr lang="en-US" sz="2400" dirty="0" smtClean="0">
                <a:effectLst/>
                <a:latin typeface="Times New Roman" panose="02020603050405020304" pitchFamily="18" charset="0"/>
                <a:ea typeface="Calibri" panose="020F0502020204030204" pitchFamily="34" charset="0"/>
                <a:cs typeface="B Mitra" panose="00000400000000000000" pitchFamily="2" charset="-78"/>
              </a:rPr>
              <a:t> </a:t>
            </a:r>
            <a:endParaRPr lang="en-US" sz="2400" dirty="0">
              <a:effectLst/>
              <a:latin typeface="Times New Roman" panose="02020603050405020304" pitchFamily="18"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3196161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7715" y="174567"/>
            <a:ext cx="6353695" cy="6525491"/>
          </a:xfrm>
        </p:spPr>
        <p:txBody>
          <a:bodyPr anchor="t">
            <a:normAutofit fontScale="90000"/>
          </a:bodyPr>
          <a:lstStyle/>
          <a:p>
            <a:pPr algn="r" rtl="1">
              <a:lnSpc>
                <a:spcPct val="115000"/>
              </a:lnSpc>
              <a:spcAft>
                <a:spcPts val="1000"/>
              </a:spcAft>
            </a:pPr>
            <a:r>
              <a:rPr lang="fa-IR" sz="4400" dirty="0" smtClean="0">
                <a:solidFill>
                  <a:srgbClr val="365F91"/>
                </a:solidFill>
                <a:effectLst/>
                <a:latin typeface="Cambria" panose="02040503050406030204" pitchFamily="18" charset="0"/>
                <a:ea typeface="Calibri" panose="020F0502020204030204" pitchFamily="34" charset="0"/>
                <a:cs typeface="B Koodak" panose="00000700000000000000" pitchFamily="2" charset="-78"/>
              </a:rPr>
              <a:t>نقشه ­راه و متدولوژی استقرار معماری سازمانی</a:t>
            </a:r>
            <a:br>
              <a:rPr lang="fa-IR" sz="4400" dirty="0" smtClean="0">
                <a:solidFill>
                  <a:srgbClr val="365F91"/>
                </a:solidFill>
                <a:effectLst/>
                <a:latin typeface="Cambria" panose="02040503050406030204" pitchFamily="18" charset="0"/>
                <a:ea typeface="Calibri" panose="020F0502020204030204" pitchFamily="34" charset="0"/>
                <a:cs typeface="B Koodak" panose="00000700000000000000" pitchFamily="2" charset="-78"/>
              </a:rPr>
            </a:br>
            <a:r>
              <a:rPr lang="fa-IR" sz="4400" dirty="0" smtClean="0">
                <a:solidFill>
                  <a:srgbClr val="365F91"/>
                </a:solidFill>
                <a:effectLst/>
                <a:latin typeface="Cambria" panose="02040503050406030204" pitchFamily="18" charset="0"/>
                <a:ea typeface="Calibri" panose="020F0502020204030204" pitchFamily="34" charset="0"/>
                <a:cs typeface="B Koodak" panose="00000700000000000000" pitchFamily="2" charset="-78"/>
              </a:rPr>
              <a:t> برای شرکت­های توزیع نیروی برق مبتنی بر مدل مرجع</a:t>
            </a:r>
            <a:br>
              <a:rPr lang="fa-IR" sz="4400" dirty="0" smtClean="0">
                <a:solidFill>
                  <a:srgbClr val="365F91"/>
                </a:solidFill>
                <a:effectLst/>
                <a:latin typeface="Cambria" panose="02040503050406030204" pitchFamily="18" charset="0"/>
                <a:ea typeface="Calibri" panose="020F0502020204030204" pitchFamily="34" charset="0"/>
                <a:cs typeface="B Koodak" panose="00000700000000000000" pitchFamily="2" charset="-78"/>
              </a:rPr>
            </a:br>
            <a:r>
              <a:rPr lang="fa-IR" sz="4400" dirty="0">
                <a:solidFill>
                  <a:srgbClr val="365F91"/>
                </a:solidFill>
                <a:latin typeface="Cambria" panose="02040503050406030204" pitchFamily="18" charset="0"/>
                <a:ea typeface="Calibri" panose="020F0502020204030204" pitchFamily="34" charset="0"/>
                <a:cs typeface="B Koodak" panose="00000700000000000000" pitchFamily="2" charset="-78"/>
              </a:rPr>
              <a:t/>
            </a:r>
            <a:br>
              <a:rPr lang="fa-IR" sz="4400" dirty="0">
                <a:solidFill>
                  <a:srgbClr val="365F91"/>
                </a:solidFill>
                <a:latin typeface="Cambria" panose="02040503050406030204" pitchFamily="18" charset="0"/>
                <a:ea typeface="Calibri" panose="020F0502020204030204" pitchFamily="34" charset="0"/>
                <a:cs typeface="B Koodak" panose="00000700000000000000" pitchFamily="2" charset="-78"/>
              </a:rPr>
            </a:br>
            <a:r>
              <a:rPr lang="fa-IR" sz="1800" b="1" dirty="0" smtClean="0">
                <a:effectLst/>
                <a:latin typeface="Calibri" panose="020F0502020204030204" pitchFamily="34" charset="0"/>
                <a:ea typeface="Calibri" panose="020F0502020204030204" pitchFamily="34" charset="0"/>
                <a:cs typeface="B Mitra" panose="00000400000000000000" pitchFamily="2" charset="-78"/>
              </a:rPr>
              <a:t>مدل مرجع می‌تواند به صورت دوره‌ای یا موردی مورد بازنگری قرار گیرد و شرکتهای توزیع نیروی برق می‌بایست در هر چرخه خود را با مدل مرجع تطبیق دهند.توضیح آنکه شرکتهای توزیع نیروی برق پس از تطبیق وضع موجود خود با مدل مرجع، می‌توانند مواردی را به صورت پیشنهادی به توانیر اعلام کنند. این موارد پس از بررسی در کمیته راهبری معماری سازمانی صنعت برق قابل اصلاح/ اضافه شدن به مدل مرجع خواهد بود . لازم به ذکر است در همین راستا  نظامنامه کمیته راهبری معماری سازمانی صنعت برق (ویژه شرکتهای توزیع نیروی برق) تهیه گردیده است.</a:t>
            </a:r>
            <a:r>
              <a:rPr lang="en-US"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fa-IR"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en-US" sz="2400" dirty="0" smtClean="0">
                <a:effectLst/>
                <a:latin typeface="Times New Roman" panose="02020603050405020304" pitchFamily="18" charset="0"/>
                <a:ea typeface="Calibri" panose="020F0502020204030204" pitchFamily="34" charset="0"/>
                <a:cs typeface="B Mitra" panose="00000400000000000000" pitchFamily="2" charset="-78"/>
              </a:rPr>
              <a:t/>
            </a:r>
            <a:br>
              <a:rPr lang="en-US" sz="2400" dirty="0" smtClean="0">
                <a:effectLst/>
                <a:latin typeface="Times New Roman" panose="02020603050405020304" pitchFamily="18" charset="0"/>
                <a:ea typeface="Calibri" panose="020F0502020204030204" pitchFamily="34" charset="0"/>
                <a:cs typeface="B Mitra" panose="00000400000000000000" pitchFamily="2" charset="-78"/>
              </a:rPr>
            </a:br>
            <a:r>
              <a:rPr lang="en-US" sz="2400" dirty="0" smtClean="0">
                <a:effectLst/>
                <a:latin typeface="Times New Roman" panose="02020603050405020304" pitchFamily="18" charset="0"/>
                <a:ea typeface="Calibri" panose="020F0502020204030204" pitchFamily="34" charset="0"/>
                <a:cs typeface="B Mitra" panose="00000400000000000000" pitchFamily="2" charset="-78"/>
              </a:rPr>
              <a:t> </a:t>
            </a:r>
            <a:endParaRPr lang="en-US" sz="2400" dirty="0">
              <a:effectLst/>
              <a:latin typeface="Times New Roman" panose="02020603050405020304" pitchFamily="18" charset="0"/>
              <a:ea typeface="Calibri" panose="020F0502020204030204" pitchFamily="34" charset="0"/>
              <a:cs typeface="B Mitra" panose="00000400000000000000" pitchFamily="2" charset="-78"/>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661583" y="258387"/>
            <a:ext cx="4492308" cy="6292042"/>
          </a:xfrm>
          <a:prstGeom prst="rect">
            <a:avLst/>
          </a:prstGeom>
        </p:spPr>
      </p:pic>
    </p:spTree>
    <p:extLst>
      <p:ext uri="{BB962C8B-B14F-4D97-AF65-F5344CB8AC3E}">
        <p14:creationId xmlns:p14="http://schemas.microsoft.com/office/powerpoint/2010/main" val="177839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044700" y="561437"/>
            <a:ext cx="82296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b="1" dirty="0">
                <a:solidFill>
                  <a:schemeClr val="accent1">
                    <a:lumMod val="75000"/>
                  </a:schemeClr>
                </a:solidFill>
                <a:effectLst>
                  <a:outerShdw blurRad="38100" dist="38100" dir="2700000" algn="tl">
                    <a:srgbClr val="000000">
                      <a:alpha val="43137"/>
                    </a:srgbClr>
                  </a:outerShdw>
                </a:effectLst>
                <a:cs typeface="B Nazanin" pitchFamily="2" charset="-78"/>
              </a:rPr>
              <a:t>مراحل برنامه ریزی </a:t>
            </a:r>
            <a:r>
              <a:rPr lang="en-US" sz="28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IT</a:t>
            </a:r>
            <a:r>
              <a:rPr lang="fa-IR" sz="2800" b="1" dirty="0">
                <a:solidFill>
                  <a:schemeClr val="accent1">
                    <a:lumMod val="75000"/>
                  </a:schemeClr>
                </a:solidFill>
                <a:effectLst>
                  <a:outerShdw blurRad="38100" dist="38100" dir="2700000" algn="tl">
                    <a:srgbClr val="000000">
                      <a:alpha val="43137"/>
                    </a:srgbClr>
                  </a:outerShdw>
                </a:effectLst>
                <a:cs typeface="B Nazanin" pitchFamily="2" charset="-78"/>
              </a:rPr>
              <a:t> با رویکرد معماری سازمانی</a:t>
            </a:r>
            <a:endParaRPr lang="en-US" sz="2800" b="1" dirty="0">
              <a:solidFill>
                <a:schemeClr val="accent1">
                  <a:lumMod val="75000"/>
                </a:schemeClr>
              </a:solidFill>
              <a:effectLst>
                <a:outerShdw blurRad="38100" dist="38100" dir="2700000" algn="tl">
                  <a:srgbClr val="000000">
                    <a:alpha val="43137"/>
                  </a:srgbClr>
                </a:outerShdw>
              </a:effectLst>
              <a:cs typeface="B Nazanin" pitchFamily="2" charset="-78"/>
            </a:endParaRPr>
          </a:p>
        </p:txBody>
      </p:sp>
      <p:sp>
        <p:nvSpPr>
          <p:cNvPr id="9" name="Text Box 29"/>
          <p:cNvSpPr txBox="1">
            <a:spLocks noChangeArrowheads="1"/>
          </p:cNvSpPr>
          <p:nvPr/>
        </p:nvSpPr>
        <p:spPr bwMode="auto">
          <a:xfrm>
            <a:off x="778459" y="5312318"/>
            <a:ext cx="3632200" cy="519113"/>
          </a:xfrm>
          <a:prstGeom prst="rect">
            <a:avLst/>
          </a:prstGeom>
          <a:noFill/>
          <a:ln w="19050">
            <a:noFill/>
            <a:miter lim="800000"/>
            <a:headEnd/>
            <a:tailEnd/>
          </a:ln>
        </p:spPr>
        <p:txBody>
          <a:bodyPr>
            <a:spAutoFit/>
          </a:bodyPr>
          <a:lstStyle/>
          <a:p>
            <a:pPr marL="457200" indent="-457200" algn="ctr" rtl="1">
              <a:spcBef>
                <a:spcPct val="50000"/>
              </a:spcBef>
            </a:pPr>
            <a:r>
              <a:rPr lang="fa-IR" sz="2800" b="1" dirty="0">
                <a:solidFill>
                  <a:srgbClr val="FF0000"/>
                </a:solidFill>
                <a:cs typeface="B Mitra" panose="00000400000000000000" pitchFamily="2" charset="-78"/>
              </a:rPr>
              <a:t>مدلسازي معماري موجود</a:t>
            </a:r>
            <a:endParaRPr lang="ar-SA" sz="2800" b="1" dirty="0">
              <a:solidFill>
                <a:srgbClr val="FF0000"/>
              </a:solidFill>
              <a:cs typeface="B Mitra" panose="00000400000000000000" pitchFamily="2" charset="-78"/>
            </a:endParaRPr>
          </a:p>
        </p:txBody>
      </p:sp>
      <p:sp>
        <p:nvSpPr>
          <p:cNvPr id="12" name="Text Box 41"/>
          <p:cNvSpPr txBox="1">
            <a:spLocks noChangeArrowheads="1"/>
          </p:cNvSpPr>
          <p:nvPr/>
        </p:nvSpPr>
        <p:spPr bwMode="auto">
          <a:xfrm>
            <a:off x="6855866" y="5270074"/>
            <a:ext cx="3632200" cy="519113"/>
          </a:xfrm>
          <a:prstGeom prst="rect">
            <a:avLst/>
          </a:prstGeom>
          <a:noFill/>
          <a:ln w="19050">
            <a:noFill/>
            <a:miter lim="800000"/>
            <a:headEnd/>
            <a:tailEnd/>
          </a:ln>
        </p:spPr>
        <p:txBody>
          <a:bodyPr>
            <a:spAutoFit/>
          </a:bodyPr>
          <a:lstStyle/>
          <a:p>
            <a:pPr marL="457200" indent="-457200" algn="ctr" rtl="1">
              <a:spcBef>
                <a:spcPct val="50000"/>
              </a:spcBef>
            </a:pPr>
            <a:r>
              <a:rPr lang="fa-IR" sz="2800" b="1" dirty="0">
                <a:solidFill>
                  <a:srgbClr val="FF0000"/>
                </a:solidFill>
                <a:cs typeface="B Mitra" panose="00000400000000000000" pitchFamily="2" charset="-78"/>
              </a:rPr>
              <a:t>مدلسازي معماري مطلوب</a:t>
            </a:r>
            <a:endParaRPr lang="ar-SA" sz="2800" b="1" dirty="0">
              <a:solidFill>
                <a:srgbClr val="FF0000"/>
              </a:solidFill>
              <a:cs typeface="B Mitra" panose="00000400000000000000" pitchFamily="2" charset="-78"/>
            </a:endParaRPr>
          </a:p>
        </p:txBody>
      </p:sp>
      <p:sp>
        <p:nvSpPr>
          <p:cNvPr id="13" name="AutoShape 42"/>
          <p:cNvSpPr>
            <a:spLocks noChangeArrowheads="1"/>
          </p:cNvSpPr>
          <p:nvPr/>
        </p:nvSpPr>
        <p:spPr bwMode="auto">
          <a:xfrm>
            <a:off x="4943475" y="2951004"/>
            <a:ext cx="2592388" cy="978218"/>
          </a:xfrm>
          <a:prstGeom prst="rightArrow">
            <a:avLst>
              <a:gd name="adj1" fmla="val 50000"/>
              <a:gd name="adj2" fmla="val 73163"/>
            </a:avLst>
          </a:prstGeom>
          <a:gradFill rotWithShape="1">
            <a:gsLst>
              <a:gs pos="0">
                <a:schemeClr val="bg1"/>
              </a:gs>
              <a:gs pos="100000">
                <a:srgbClr val="FFCC00"/>
              </a:gs>
            </a:gsLst>
            <a:lin ang="0" scaled="1"/>
          </a:gradFill>
          <a:ln w="12700" cap="sq">
            <a:noFill/>
            <a:miter lim="800000"/>
            <a:headEnd type="none" w="sm" len="sm"/>
            <a:tailEnd type="none" w="sm" len="sm"/>
          </a:ln>
        </p:spPr>
        <p:txBody>
          <a:bodyPr anchor="ctr">
            <a:spAutoFit/>
          </a:bodyPr>
          <a:lstStyle/>
          <a:p>
            <a:pPr algn="ctr" eaLnBrk="0" hangingPunct="0"/>
            <a:r>
              <a:rPr lang="fa-IR" sz="2600" b="1" dirty="0">
                <a:solidFill>
                  <a:srgbClr val="FF0000"/>
                </a:solidFill>
                <a:cs typeface="B Mitra" panose="00000400000000000000" pitchFamily="2" charset="-78"/>
              </a:rPr>
              <a:t>تدوين برنامه گذار</a:t>
            </a:r>
            <a:endParaRPr lang="en-US" sz="2600" b="1" dirty="0">
              <a:solidFill>
                <a:srgbClr val="FF0000"/>
              </a:solidFill>
              <a:cs typeface="B Mitra" panose="00000400000000000000" pitchFamily="2" charset="-78"/>
            </a:endParaRPr>
          </a:p>
        </p:txBody>
      </p:sp>
      <p:grpSp>
        <p:nvGrpSpPr>
          <p:cNvPr id="23" name="Group 22"/>
          <p:cNvGrpSpPr/>
          <p:nvPr/>
        </p:nvGrpSpPr>
        <p:grpSpPr>
          <a:xfrm>
            <a:off x="7037943" y="1649481"/>
            <a:ext cx="4101112" cy="3349604"/>
            <a:chOff x="1571604" y="2079644"/>
            <a:chExt cx="3000396" cy="2206612"/>
          </a:xfrm>
        </p:grpSpPr>
        <p:graphicFrame>
          <p:nvGraphicFramePr>
            <p:cNvPr id="24" name="Diagram 23"/>
            <p:cNvGraphicFramePr/>
            <p:nvPr/>
          </p:nvGraphicFramePr>
          <p:xfrm>
            <a:off x="1571604" y="2079644"/>
            <a:ext cx="3000396" cy="220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 Box 20"/>
            <p:cNvSpPr txBox="1">
              <a:spLocks noChangeArrowheads="1"/>
            </p:cNvSpPr>
            <p:nvPr/>
          </p:nvSpPr>
          <p:spPr bwMode="auto">
            <a:xfrm>
              <a:off x="2285984" y="2285992"/>
              <a:ext cx="1624013" cy="282543"/>
            </a:xfrm>
            <a:prstGeom prst="rect">
              <a:avLst/>
            </a:prstGeom>
            <a:noFill/>
            <a:ln w="9525">
              <a:noFill/>
              <a:miter lim="800000"/>
              <a:headEnd/>
              <a:tailEnd/>
            </a:ln>
          </p:spPr>
          <p:txBody>
            <a:bodyPr/>
            <a:lstStyle/>
            <a:p>
              <a:pPr algn="ctr" rtl="1" eaLnBrk="0" hangingPunct="0"/>
              <a:r>
                <a:rPr lang="en-US" sz="1100" b="1" dirty="0">
                  <a:solidFill>
                    <a:schemeClr val="tx2"/>
                  </a:solidFill>
                  <a:latin typeface="Batang" pitchFamily="18" charset="-127"/>
                  <a:cs typeface="Times New Roman" pitchFamily="18" charset="0"/>
                </a:rPr>
                <a:t>Business</a:t>
              </a:r>
            </a:p>
          </p:txBody>
        </p:sp>
        <p:sp>
          <p:nvSpPr>
            <p:cNvPr id="26" name="Text Box 21"/>
            <p:cNvSpPr txBox="1">
              <a:spLocks noChangeArrowheads="1"/>
            </p:cNvSpPr>
            <p:nvPr/>
          </p:nvSpPr>
          <p:spPr bwMode="auto">
            <a:xfrm>
              <a:off x="2143108" y="2714620"/>
              <a:ext cx="1954213" cy="349224"/>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Data</a:t>
              </a:r>
            </a:p>
          </p:txBody>
        </p:sp>
        <p:sp>
          <p:nvSpPr>
            <p:cNvPr id="27" name="Text Box 22"/>
            <p:cNvSpPr txBox="1">
              <a:spLocks noChangeArrowheads="1"/>
            </p:cNvSpPr>
            <p:nvPr/>
          </p:nvSpPr>
          <p:spPr bwMode="auto">
            <a:xfrm>
              <a:off x="2143108" y="3286124"/>
              <a:ext cx="1952625" cy="27778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Application</a:t>
              </a:r>
            </a:p>
          </p:txBody>
        </p:sp>
        <p:sp>
          <p:nvSpPr>
            <p:cNvPr id="28" name="Text Box 24"/>
            <p:cNvSpPr txBox="1">
              <a:spLocks noChangeArrowheads="1"/>
            </p:cNvSpPr>
            <p:nvPr/>
          </p:nvSpPr>
          <p:spPr bwMode="auto">
            <a:xfrm>
              <a:off x="2143108" y="3857628"/>
              <a:ext cx="1952625" cy="24099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Infrastructure</a:t>
              </a:r>
            </a:p>
          </p:txBody>
        </p:sp>
      </p:grpSp>
      <p:grpSp>
        <p:nvGrpSpPr>
          <p:cNvPr id="19" name="Group 18"/>
          <p:cNvGrpSpPr/>
          <p:nvPr/>
        </p:nvGrpSpPr>
        <p:grpSpPr>
          <a:xfrm>
            <a:off x="778459" y="1649481"/>
            <a:ext cx="4101112" cy="3349604"/>
            <a:chOff x="1571604" y="2079644"/>
            <a:chExt cx="3000396" cy="2206612"/>
          </a:xfrm>
        </p:grpSpPr>
        <p:graphicFrame>
          <p:nvGraphicFramePr>
            <p:cNvPr id="20" name="Diagram 19"/>
            <p:cNvGraphicFramePr/>
            <p:nvPr/>
          </p:nvGraphicFramePr>
          <p:xfrm>
            <a:off x="1571604" y="2079644"/>
            <a:ext cx="3000396" cy="22066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ext Box 20"/>
            <p:cNvSpPr txBox="1">
              <a:spLocks noChangeArrowheads="1"/>
            </p:cNvSpPr>
            <p:nvPr/>
          </p:nvSpPr>
          <p:spPr bwMode="auto">
            <a:xfrm>
              <a:off x="2285984" y="2285992"/>
              <a:ext cx="1624013" cy="282543"/>
            </a:xfrm>
            <a:prstGeom prst="rect">
              <a:avLst/>
            </a:prstGeom>
            <a:noFill/>
            <a:ln w="9525">
              <a:noFill/>
              <a:miter lim="800000"/>
              <a:headEnd/>
              <a:tailEnd/>
            </a:ln>
          </p:spPr>
          <p:txBody>
            <a:bodyPr/>
            <a:lstStyle/>
            <a:p>
              <a:pPr algn="ctr" rtl="1" eaLnBrk="0" hangingPunct="0"/>
              <a:r>
                <a:rPr lang="en-US" sz="1100" b="1" dirty="0">
                  <a:solidFill>
                    <a:schemeClr val="tx2"/>
                  </a:solidFill>
                  <a:latin typeface="Batang" pitchFamily="18" charset="-127"/>
                  <a:cs typeface="Times New Roman" pitchFamily="18" charset="0"/>
                </a:rPr>
                <a:t>Business</a:t>
              </a:r>
            </a:p>
          </p:txBody>
        </p:sp>
        <p:sp>
          <p:nvSpPr>
            <p:cNvPr id="29" name="Text Box 21"/>
            <p:cNvSpPr txBox="1">
              <a:spLocks noChangeArrowheads="1"/>
            </p:cNvSpPr>
            <p:nvPr/>
          </p:nvSpPr>
          <p:spPr bwMode="auto">
            <a:xfrm>
              <a:off x="2143108" y="2714620"/>
              <a:ext cx="1954213" cy="349224"/>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Data</a:t>
              </a:r>
            </a:p>
          </p:txBody>
        </p:sp>
        <p:sp>
          <p:nvSpPr>
            <p:cNvPr id="30" name="Text Box 22"/>
            <p:cNvSpPr txBox="1">
              <a:spLocks noChangeArrowheads="1"/>
            </p:cNvSpPr>
            <p:nvPr/>
          </p:nvSpPr>
          <p:spPr bwMode="auto">
            <a:xfrm>
              <a:off x="2143108" y="3286124"/>
              <a:ext cx="1952625" cy="27778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Application</a:t>
              </a:r>
            </a:p>
          </p:txBody>
        </p:sp>
        <p:sp>
          <p:nvSpPr>
            <p:cNvPr id="31" name="Text Box 24"/>
            <p:cNvSpPr txBox="1">
              <a:spLocks noChangeArrowheads="1"/>
            </p:cNvSpPr>
            <p:nvPr/>
          </p:nvSpPr>
          <p:spPr bwMode="auto">
            <a:xfrm>
              <a:off x="2143108" y="3857628"/>
              <a:ext cx="1952625" cy="240996"/>
            </a:xfrm>
            <a:prstGeom prst="rect">
              <a:avLst/>
            </a:prstGeom>
            <a:noFill/>
            <a:ln w="9525">
              <a:noFill/>
              <a:miter lim="800000"/>
              <a:headEnd/>
              <a:tailEnd/>
            </a:ln>
          </p:spPr>
          <p:txBody>
            <a:bodyPr/>
            <a:lstStyle/>
            <a:p>
              <a:pPr algn="ctr" rtl="1" eaLnBrk="0" hangingPunct="0"/>
              <a:r>
                <a:rPr lang="en-US" sz="1200" b="1" dirty="0">
                  <a:solidFill>
                    <a:schemeClr val="tx2"/>
                  </a:solidFill>
                  <a:latin typeface="Batang" pitchFamily="18" charset="-127"/>
                  <a:cs typeface="Times New Roman" pitchFamily="18" charset="0"/>
                </a:rPr>
                <a:t>Infrastructure</a:t>
              </a:r>
            </a:p>
          </p:txBody>
        </p:sp>
      </p:grpSp>
    </p:spTree>
    <p:extLst>
      <p:ext uri="{BB962C8B-B14F-4D97-AF65-F5344CB8AC3E}">
        <p14:creationId xmlns:p14="http://schemas.microsoft.com/office/powerpoint/2010/main" val="100672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ppt_x</p:attrName>
                                        </p:attrNameLst>
                                      </p:cBhvr>
                                      <p:tavLst>
                                        <p:tav tm="0">
                                          <p:val>
                                            <p:strVal val="#ppt_x-#ppt_w/2"/>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2" grpId="0" autoUpdateAnimBg="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224" y="414528"/>
            <a:ext cx="11387328" cy="6181344"/>
          </a:xfrm>
        </p:spPr>
        <p:txBody>
          <a:bodyPr anchor="ctr">
            <a:normAutofit fontScale="90000"/>
          </a:bodyPr>
          <a:lstStyle/>
          <a:p>
            <a:pPr algn="r" rtl="1"/>
            <a:r>
              <a:rPr lang="fa-IR" sz="5400" b="1" dirty="0" smtClean="0">
                <a:solidFill>
                  <a:srgbClr val="FF0000"/>
                </a:solidFill>
                <a:effectLst>
                  <a:outerShdw blurRad="38100" dist="38100" dir="2700000" algn="tl">
                    <a:srgbClr val="000000">
                      <a:alpha val="43137"/>
                    </a:srgbClr>
                  </a:outerShdw>
                </a:effectLst>
                <a:cs typeface="B Yagut" panose="00000400000000000000" pitchFamily="2" charset="-78"/>
              </a:rPr>
              <a:t>عمارت </a:t>
            </a:r>
            <a:r>
              <a:rPr lang="fa-IR" sz="5400" b="1" dirty="0">
                <a:solidFill>
                  <a:srgbClr val="FF0000"/>
                </a:solidFill>
                <a:effectLst>
                  <a:outerShdw blurRad="38100" dist="38100" dir="2700000" algn="tl">
                    <a:srgbClr val="000000">
                      <a:alpha val="43137"/>
                    </a:srgbClr>
                  </a:outerShdw>
                </a:effectLst>
                <a:cs typeface="B Yagut" panose="00000400000000000000" pitchFamily="2" charset="-78"/>
              </a:rPr>
              <a:t>وینچستر </a:t>
            </a:r>
            <a:r>
              <a:rPr lang="fa-IR" sz="4400" dirty="0">
                <a:effectLst>
                  <a:outerShdw blurRad="38100" dist="38100" dir="2700000" algn="tl">
                    <a:srgbClr val="000000">
                      <a:alpha val="43137"/>
                    </a:srgbClr>
                  </a:outerShdw>
                </a:effectLst>
                <a:cs typeface="B Yagut" panose="00000400000000000000" pitchFamily="2" charset="-78"/>
              </a:rPr>
              <a:t>در ادبیات معماری سازمانی یکی از مثال های کلیدی و معروف </a:t>
            </a:r>
            <a:r>
              <a:rPr lang="fa-IR" sz="4400" dirty="0" smtClean="0">
                <a:effectLst>
                  <a:outerShdw blurRad="38100" dist="38100" dir="2700000" algn="tl">
                    <a:srgbClr val="000000">
                      <a:alpha val="43137"/>
                    </a:srgbClr>
                  </a:outerShdw>
                </a:effectLst>
                <a:cs typeface="B Yagut" panose="00000400000000000000" pitchFamily="2" charset="-78"/>
              </a:rPr>
              <a:t>است.</a:t>
            </a:r>
            <a:br>
              <a:rPr lang="fa-IR" sz="4400" dirty="0" smtClean="0">
                <a:effectLst>
                  <a:outerShdw blurRad="38100" dist="38100" dir="2700000" algn="tl">
                    <a:srgbClr val="000000">
                      <a:alpha val="43137"/>
                    </a:srgbClr>
                  </a:outerShdw>
                </a:effectLst>
                <a:cs typeface="B Yagut" panose="00000400000000000000" pitchFamily="2" charset="-78"/>
              </a:rPr>
            </a:br>
            <a:r>
              <a:rPr lang="en-US" sz="4400" dirty="0">
                <a:effectLst>
                  <a:outerShdw blurRad="38100" dist="38100" dir="2700000" algn="tl">
                    <a:srgbClr val="000000">
                      <a:alpha val="43137"/>
                    </a:srgbClr>
                  </a:outerShdw>
                </a:effectLst>
                <a:cs typeface="B Yagut" panose="00000400000000000000" pitchFamily="2" charset="-78"/>
              </a:rPr>
              <a:t/>
            </a:r>
            <a:br>
              <a:rPr lang="en-US" sz="4400" dirty="0">
                <a:effectLst>
                  <a:outerShdw blurRad="38100" dist="38100" dir="2700000" algn="tl">
                    <a:srgbClr val="000000">
                      <a:alpha val="43137"/>
                    </a:srgbClr>
                  </a:outerShdw>
                </a:effectLst>
                <a:cs typeface="B Yagut" panose="00000400000000000000" pitchFamily="2" charset="-78"/>
              </a:rPr>
            </a:br>
            <a:r>
              <a:rPr lang="fa-IR" sz="5400" dirty="0">
                <a:effectLst>
                  <a:outerShdw blurRad="38100" dist="38100" dir="2700000" algn="tl">
                    <a:srgbClr val="000000">
                      <a:alpha val="43137"/>
                    </a:srgbClr>
                  </a:outerShdw>
                </a:effectLst>
                <a:cs typeface="B Yagut" panose="00000400000000000000" pitchFamily="2" charset="-78"/>
              </a:rPr>
              <a:t> </a:t>
            </a:r>
            <a:r>
              <a:rPr lang="fa-IR" sz="5400" b="1" dirty="0" smtClean="0">
                <a:solidFill>
                  <a:srgbClr val="0070C0"/>
                </a:solidFill>
                <a:effectLst>
                  <a:outerShdw blurRad="38100" dist="38100" dir="2700000" algn="tl">
                    <a:srgbClr val="000000">
                      <a:alpha val="43137"/>
                    </a:srgbClr>
                  </a:outerShdw>
                </a:effectLst>
                <a:cs typeface="B Yagut" panose="00000400000000000000" pitchFamily="2" charset="-78"/>
              </a:rPr>
              <a:t>تاریخچه </a:t>
            </a:r>
            <a:r>
              <a:rPr lang="fa-IR" sz="5400" b="1" dirty="0">
                <a:solidFill>
                  <a:srgbClr val="0070C0"/>
                </a:solidFill>
                <a:effectLst>
                  <a:outerShdw blurRad="38100" dist="38100" dir="2700000" algn="tl">
                    <a:srgbClr val="000000">
                      <a:alpha val="43137"/>
                    </a:srgbClr>
                  </a:outerShdw>
                </a:effectLst>
                <a:cs typeface="B Yagut" panose="00000400000000000000" pitchFamily="2" charset="-78"/>
              </a:rPr>
              <a:t>عمارت وینچستر</a:t>
            </a:r>
            <a:r>
              <a:rPr lang="en-US" sz="5400" dirty="0">
                <a:effectLst>
                  <a:outerShdw blurRad="38100" dist="38100" dir="2700000" algn="tl">
                    <a:srgbClr val="000000">
                      <a:alpha val="43137"/>
                    </a:srgbClr>
                  </a:outerShdw>
                </a:effectLst>
                <a:cs typeface="B Yagut" panose="00000400000000000000" pitchFamily="2" charset="-78"/>
              </a:rPr>
              <a:t/>
            </a:r>
            <a:br>
              <a:rPr lang="en-US" sz="5400" dirty="0">
                <a:effectLst>
                  <a:outerShdw blurRad="38100" dist="38100" dir="2700000" algn="tl">
                    <a:srgbClr val="000000">
                      <a:alpha val="43137"/>
                    </a:srgbClr>
                  </a:outerShdw>
                </a:effectLst>
                <a:cs typeface="B Yagut" panose="00000400000000000000" pitchFamily="2" charset="-78"/>
              </a:rPr>
            </a:br>
            <a:r>
              <a:rPr lang="fa-IR" sz="4400" dirty="0">
                <a:effectLst>
                  <a:outerShdw blurRad="38100" dist="38100" dir="2700000" algn="tl">
                    <a:srgbClr val="000000">
                      <a:alpha val="43137"/>
                    </a:srgbClr>
                  </a:outerShdw>
                </a:effectLst>
                <a:cs typeface="B Yagut" panose="00000400000000000000" pitchFamily="2" charset="-78"/>
              </a:rPr>
              <a:t>این عمارت در سال های 1884 تا 1922 طی 38 سال ساخته </a:t>
            </a:r>
            <a:r>
              <a:rPr lang="fa-IR" sz="4400" dirty="0" smtClean="0">
                <a:effectLst>
                  <a:outerShdw blurRad="38100" dist="38100" dir="2700000" algn="tl">
                    <a:srgbClr val="000000">
                      <a:alpha val="43137"/>
                    </a:srgbClr>
                  </a:outerShdw>
                </a:effectLst>
                <a:cs typeface="B Yagut" panose="00000400000000000000" pitchFamily="2" charset="-78"/>
              </a:rPr>
              <a:t>شد درشهر سن خوزه کالیفرنیا وجود دارد.</a:t>
            </a:r>
            <a:r>
              <a:rPr lang="en-US" sz="4400" dirty="0">
                <a:effectLst>
                  <a:outerShdw blurRad="38100" dist="38100" dir="2700000" algn="tl">
                    <a:srgbClr val="000000">
                      <a:alpha val="43137"/>
                    </a:srgbClr>
                  </a:outerShdw>
                </a:effectLst>
                <a:cs typeface="B Yagut" panose="00000400000000000000" pitchFamily="2" charset="-78"/>
              </a:rPr>
              <a:t/>
            </a:r>
            <a:br>
              <a:rPr lang="en-US" sz="4400" dirty="0">
                <a:effectLst>
                  <a:outerShdw blurRad="38100" dist="38100" dir="2700000" algn="tl">
                    <a:srgbClr val="000000">
                      <a:alpha val="43137"/>
                    </a:srgbClr>
                  </a:outerShdw>
                </a:effectLst>
                <a:cs typeface="B Yagut" panose="00000400000000000000" pitchFamily="2" charset="-78"/>
              </a:rPr>
            </a:br>
            <a:r>
              <a:rPr lang="fa-IR" sz="4400" dirty="0">
                <a:effectLst>
                  <a:outerShdw blurRad="38100" dist="38100" dir="2700000" algn="tl">
                    <a:srgbClr val="000000">
                      <a:alpha val="43137"/>
                    </a:srgbClr>
                  </a:outerShdw>
                </a:effectLst>
                <a:cs typeface="B Yagut" panose="00000400000000000000" pitchFamily="2" charset="-78"/>
              </a:rPr>
              <a:t>خانم وینچستر زنی ثروتمند بود که از طریق فالگیرها به او چنین القاء شده بود که با اتمام ساخت و ساز این ساختمان عمر او نیز به پایان می رسد.</a:t>
            </a:r>
            <a:r>
              <a:rPr lang="en-US" sz="5400" dirty="0">
                <a:effectLst>
                  <a:outerShdw blurRad="38100" dist="38100" dir="2700000" algn="tl">
                    <a:srgbClr val="000000">
                      <a:alpha val="43137"/>
                    </a:srgbClr>
                  </a:outerShdw>
                </a:effectLst>
                <a:cs typeface="B Yagut" panose="00000400000000000000" pitchFamily="2" charset="-78"/>
              </a:rPr>
              <a:t/>
            </a:r>
            <a:br>
              <a:rPr lang="en-US" sz="5400" dirty="0">
                <a:effectLst>
                  <a:outerShdw blurRad="38100" dist="38100" dir="2700000" algn="tl">
                    <a:srgbClr val="000000">
                      <a:alpha val="43137"/>
                    </a:srgbClr>
                  </a:outerShdw>
                </a:effectLst>
                <a:cs typeface="B Yagut" panose="00000400000000000000" pitchFamily="2" charset="-78"/>
              </a:rPr>
            </a:br>
            <a:endParaRPr lang="en-US" sz="5400" dirty="0">
              <a:effectLst>
                <a:outerShdw blurRad="38100" dist="38100" dir="2700000" algn="tl">
                  <a:srgbClr val="000000">
                    <a:alpha val="43137"/>
                  </a:srgbClr>
                </a:outerShdw>
              </a:effectLst>
              <a:cs typeface="B Yagut" panose="00000400000000000000" pitchFamily="2" charset="-78"/>
            </a:endParaRPr>
          </a:p>
        </p:txBody>
      </p:sp>
    </p:spTree>
    <p:extLst>
      <p:ext uri="{BB962C8B-B14F-4D97-AF65-F5344CB8AC3E}">
        <p14:creationId xmlns:p14="http://schemas.microsoft.com/office/powerpoint/2010/main" val="12847540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1" y="800990"/>
            <a:ext cx="10049164" cy="5576695"/>
          </a:xfrm>
          <a:prstGeom prst="rect">
            <a:avLst/>
          </a:prstGeom>
        </p:spPr>
      </p:pic>
      <p:sp>
        <p:nvSpPr>
          <p:cNvPr id="7" name="TextBox 6"/>
          <p:cNvSpPr txBox="1"/>
          <p:nvPr/>
        </p:nvSpPr>
        <p:spPr>
          <a:xfrm>
            <a:off x="914400" y="130469"/>
            <a:ext cx="10215507" cy="492443"/>
          </a:xfrm>
          <a:prstGeom prst="rect">
            <a:avLst/>
          </a:prstGeom>
          <a:noFill/>
        </p:spPr>
        <p:txBody>
          <a:bodyPr wrap="square" rtlCol="0">
            <a:spAutoFit/>
          </a:bodyPr>
          <a:lstStyle/>
          <a:p>
            <a:pPr algn="r"/>
            <a:r>
              <a:rPr lang="fa-IR" sz="2600" dirty="0">
                <a:solidFill>
                  <a:srgbClr val="000000"/>
                </a:solidFill>
                <a:latin typeface="B Titr" panose="00000700000000000000" pitchFamily="2" charset="-78"/>
                <a:ea typeface="B Titr" panose="00000700000000000000" pitchFamily="2" charset="-78"/>
                <a:cs typeface="B Titr" panose="00000700000000000000" pitchFamily="2" charset="-78"/>
              </a:rPr>
              <a:t>ره‌نگاشت ایجاد و استقرار قابلیت مدیریت و</a:t>
            </a:r>
            <a:r>
              <a:rPr lang="fa-IR" sz="2600" dirty="0">
                <a:cs typeface="B Yekan" panose="00000400000000000000" pitchFamily="2" charset="-78"/>
              </a:rPr>
              <a:t> </a:t>
            </a:r>
            <a:r>
              <a:rPr lang="fa-IR" sz="2600" dirty="0">
                <a:solidFill>
                  <a:srgbClr val="000000"/>
                </a:solidFill>
                <a:latin typeface="B Titr" panose="00000700000000000000" pitchFamily="2" charset="-78"/>
                <a:ea typeface="B Titr" panose="00000700000000000000" pitchFamily="2" charset="-78"/>
                <a:cs typeface="B Titr" panose="00000700000000000000" pitchFamily="2" charset="-78"/>
              </a:rPr>
              <a:t>راهبری معماری سازمانی</a:t>
            </a:r>
          </a:p>
        </p:txBody>
      </p:sp>
    </p:spTree>
    <p:extLst>
      <p:ext uri="{BB962C8B-B14F-4D97-AF65-F5344CB8AC3E}">
        <p14:creationId xmlns:p14="http://schemas.microsoft.com/office/powerpoint/2010/main" val="109775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4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محدودیتهای برنامه گذار</a:t>
            </a:r>
            <a:br>
              <a:rPr lang="fa-IR" sz="4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4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t>
            </a:r>
            <a:r>
              <a:rPr lang="en-US" sz="4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
            </a:r>
            <a:br>
              <a:rPr lang="en-US" sz="48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زمان اجراي برنامه انتقال</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ضوابط قانوني خاص</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محدوديت تامين‌كنندگان</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محدوديت ظرفيت مديريتي و كارشناسي دفتر فناوري اطلاعات</a:t>
            </a:r>
            <a:r>
              <a:rPr lang="en-US" sz="4400" b="1" dirty="0" smtClean="0">
                <a:effectLst/>
                <a:latin typeface="Calibri" panose="020F0502020204030204" pitchFamily="34" charset="0"/>
                <a:ea typeface="Calibri" panose="020F0502020204030204" pitchFamily="34" charset="0"/>
                <a:cs typeface="B Mitra" panose="00000400000000000000" pitchFamily="2" charset="-78"/>
              </a:rPr>
              <a:t/>
            </a:r>
            <a:br>
              <a:rPr lang="en-US" sz="44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dirty="0" smtClean="0">
                <a:effectLst/>
                <a:latin typeface="Times New Roman" panose="02020603050405020304" pitchFamily="18" charset="0"/>
                <a:ea typeface="Calibri" panose="020F0502020204030204" pitchFamily="34" charset="0"/>
                <a:cs typeface="B Mitra" panose="00000400000000000000" pitchFamily="2" charset="-78"/>
              </a:rPr>
              <a:t/>
            </a:r>
            <a:br>
              <a:rPr lang="en-US" sz="2400" dirty="0" smtClean="0">
                <a:effectLst/>
                <a:latin typeface="Times New Roman" panose="02020603050405020304" pitchFamily="18" charset="0"/>
                <a:ea typeface="Calibri" panose="020F0502020204030204" pitchFamily="34" charset="0"/>
                <a:cs typeface="B Mitra" panose="00000400000000000000" pitchFamily="2" charset="-78"/>
              </a:rPr>
            </a:br>
            <a:r>
              <a:rPr lang="en-US" sz="2400" dirty="0" smtClean="0">
                <a:effectLst/>
                <a:latin typeface="Times New Roman" panose="02020603050405020304" pitchFamily="18" charset="0"/>
                <a:ea typeface="Calibri" panose="020F0502020204030204" pitchFamily="34" charset="0"/>
                <a:cs typeface="B Mitra" panose="00000400000000000000" pitchFamily="2" charset="-78"/>
              </a:rPr>
              <a:t> </a:t>
            </a:r>
            <a:endParaRPr lang="en-US" sz="2400" dirty="0">
              <a:effectLst/>
              <a:latin typeface="Times New Roman" panose="02020603050405020304" pitchFamily="18"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3803979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15000"/>
              </a:lnSpc>
              <a:spcAft>
                <a:spcPts val="1000"/>
              </a:spcAft>
            </a:pPr>
            <a:r>
              <a:rPr lang="fa-IR" sz="4000" dirty="0" smtClean="0">
                <a:solidFill>
                  <a:srgbClr val="000000"/>
                </a:solidFill>
                <a:effectLst/>
                <a:latin typeface="B Titr" panose="00000700000000000000" pitchFamily="2" charset="-78"/>
                <a:ea typeface="B Titr" panose="00000700000000000000" pitchFamily="2" charset="-78"/>
                <a:cs typeface="B Titr" panose="00000700000000000000" pitchFamily="2" charset="-78"/>
              </a:rPr>
              <a:t>ريسك‌های برنامه گذار </a:t>
            </a:r>
            <a:r>
              <a:rPr lang="en-US" sz="4800" dirty="0" smtClean="0">
                <a:effectLst/>
                <a:latin typeface="Calibri" panose="020F0502020204030204" pitchFamily="34" charset="0"/>
                <a:ea typeface="Calibri" panose="020F0502020204030204" pitchFamily="34" charset="0"/>
                <a:cs typeface="Arial" panose="020B0604020202020204" pitchFamily="34" charset="0"/>
              </a:rPr>
              <a:t/>
            </a:r>
            <a:br>
              <a:rPr lang="en-US" sz="4800" dirty="0" smtClean="0">
                <a:effectLst/>
                <a:latin typeface="Calibri" panose="020F0502020204030204" pitchFamily="34" charset="0"/>
                <a:ea typeface="Calibri" panose="020F0502020204030204" pitchFamily="34" charset="0"/>
                <a:cs typeface="Arial" panose="020B0604020202020204" pitchFamily="34" charset="0"/>
              </a:rPr>
            </a:br>
            <a:r>
              <a:rPr lang="fa-IR" sz="2400" b="1" dirty="0" smtClean="0">
                <a:effectLst/>
                <a:latin typeface="B Mitra" panose="00000400000000000000" pitchFamily="2" charset="-78"/>
                <a:ea typeface="Calibri" panose="020F0502020204030204" pitchFamily="34" charset="0"/>
                <a:cs typeface="B Mitra" panose="00000400000000000000" pitchFamily="2" charset="-78"/>
              </a:rPr>
              <a:t>شکل ذیل چارچوب شناسايي و درك منابع و اثرات ريسك‌هاي پروژه های فناوری اطلاعات را نشان می دهد : </a:t>
            </a:r>
            <a:endParaRPr lang="en-US" sz="2400" dirty="0">
              <a:effectLst/>
              <a:latin typeface="Times New Roman" panose="02020603050405020304" pitchFamily="18" charset="0"/>
              <a:ea typeface="Calibri" panose="020F0502020204030204" pitchFamily="34" charset="0"/>
              <a:cs typeface="B Mitra" panose="00000400000000000000" pitchFamily="2" charset="-78"/>
            </a:endParaRPr>
          </a:p>
        </p:txBody>
      </p:sp>
      <p:pic>
        <p:nvPicPr>
          <p:cNvPr id="3" name="Picture 2" descr="Picture3"/>
          <p:cNvPicPr/>
          <p:nvPr/>
        </p:nvPicPr>
        <p:blipFill>
          <a:blip r:embed="rId2">
            <a:extLst>
              <a:ext uri="{28A0092B-C50C-407E-A947-70E740481C1C}">
                <a14:useLocalDpi xmlns:a14="http://schemas.microsoft.com/office/drawing/2010/main" val="0"/>
              </a:ext>
            </a:extLst>
          </a:blip>
          <a:srcRect/>
          <a:stretch>
            <a:fillRect/>
          </a:stretch>
        </p:blipFill>
        <p:spPr bwMode="auto">
          <a:xfrm>
            <a:off x="2757660" y="1769831"/>
            <a:ext cx="4714875" cy="4714875"/>
          </a:xfrm>
          <a:prstGeom prst="rect">
            <a:avLst/>
          </a:prstGeom>
          <a:noFill/>
          <a:ln>
            <a:noFill/>
          </a:ln>
        </p:spPr>
      </p:pic>
    </p:spTree>
    <p:extLst>
      <p:ext uri="{BB962C8B-B14F-4D97-AF65-F5344CB8AC3E}">
        <p14:creationId xmlns:p14="http://schemas.microsoft.com/office/powerpoint/2010/main" val="2179215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fontScale="90000"/>
          </a:bodyPr>
          <a:lstStyle/>
          <a:p>
            <a:pPr algn="r" rtl="1">
              <a:lnSpc>
                <a:spcPct val="115000"/>
              </a:lnSpc>
              <a:spcAft>
                <a:spcPts val="1000"/>
              </a:spcAft>
            </a:pPr>
            <a:r>
              <a:rPr lang="fa-IR"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تحلیل شکاف</a:t>
            </a:r>
            <a:r>
              <a:rPr lang="en-US"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براي تحليل شكاف میان وضع موجود و مطلوب  از ماتريس تحليل شكاف استفاده مي‌شود. در اين ماتريس محورهاي تحليل شكاف در سطرها قرار مي‌گيرند و ستون‌هاي ماتريس چهار وضعيت زير را مي‌توانند داشته باشند:</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تثبيت:‌ وضع موجود و مطلوب «جزء سازنده» با هم مطابق است.</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ايجاد: «جزء سازنده» مطلوب در وضع موجود ديده نشده است و بايد ايجاد شود.</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بهبود: «جزء سازنده» مطلوب در وضع موجود نيز وجود دارد اما نيازمند بهبود و تغيير است.</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حذف:‌ «جزء سازنده» موجود در وضع مطلوب ديگر وجود نخواهد داشت و بايد حذف شود.</a:t>
            </a:r>
            <a:r>
              <a:rPr lang="en-US" sz="2000" b="1" dirty="0" smtClean="0">
                <a:latin typeface="Calibri" panose="020F0502020204030204" pitchFamily="34" charset="0"/>
                <a:ea typeface="Calibri" panose="020F0502020204030204" pitchFamily="34" charset="0"/>
                <a:cs typeface="B Mitra" panose="00000400000000000000" pitchFamily="2" charset="-78"/>
              </a:rPr>
              <a:t/>
            </a:r>
            <a:br>
              <a:rPr lang="en-US"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در جدول ذیل ماتريس تحليل شكاف معماری سازمانی ارائه شده ‌است.</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شایان ذکر است برای هر یک از لایه های معماری سازمانی (کسب و کار، داده، برنامه های کاربردی و زیرساخت فناوری)، ماتریس تحلیل شکاف تکمیل می شود.</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000" b="1" dirty="0">
              <a:latin typeface="Calibri" panose="020F0502020204030204" pitchFamily="34" charset="0"/>
              <a:ea typeface="Calibri" panose="020F0502020204030204" pitchFamily="34" charset="0"/>
              <a:cs typeface="B Mitra" panose="00000400000000000000" pitchFamily="2" charset="-78"/>
            </a:endParaRPr>
          </a:p>
        </p:txBody>
      </p:sp>
      <p:pic>
        <p:nvPicPr>
          <p:cNvPr id="6" name="Picture 5"/>
          <p:cNvPicPr>
            <a:picLocks noChangeAspect="1"/>
          </p:cNvPicPr>
          <p:nvPr/>
        </p:nvPicPr>
        <p:blipFill>
          <a:blip r:embed="rId2"/>
          <a:stretch>
            <a:fillRect/>
          </a:stretch>
        </p:blipFill>
        <p:spPr>
          <a:xfrm>
            <a:off x="1108622" y="3337559"/>
            <a:ext cx="10772775" cy="2447925"/>
          </a:xfrm>
          <a:prstGeom prst="rect">
            <a:avLst/>
          </a:prstGeom>
        </p:spPr>
      </p:pic>
    </p:spTree>
    <p:extLst>
      <p:ext uri="{BB962C8B-B14F-4D97-AF65-F5344CB8AC3E}">
        <p14:creationId xmlns:p14="http://schemas.microsoft.com/office/powerpoint/2010/main" val="146631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07000"/>
              </a:lnSpc>
              <a:spcBef>
                <a:spcPts val="1200"/>
              </a:spcBef>
              <a:spcAft>
                <a:spcPts val="0"/>
              </a:spcAft>
            </a:pPr>
            <a:r>
              <a:rPr lang="fa-IR"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تحلیل شکاف</a:t>
            </a:r>
            <a:r>
              <a:rPr lang="en-US"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5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براي تحليل شكاف میان وضع موجود و مطلوب  از ماتريس تحليل شكاف استفاده مي‌شود. در اين ماتريس محورهاي تحليل شكاف در سطرها قرار مي‌گيرند و ستون‌هاي ماتريس چهار وضعيت زير را مي‌توانند داشته باشند:</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تثبيت:‌ وضع موجود و مطلوب «جزء سازنده» با هم مطابق است.</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ايجاد: «جزء سازنده» مطلوب در وضع موجود ديده نشده است و بايد ايجاد شود.</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بهبود: «جزء سازنده» مطلوب در وضع موجود نيز وجود دارد اما نيازمند بهبود و تغيير است.</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a:latin typeface="Calibri" panose="020F0502020204030204" pitchFamily="34" charset="0"/>
                <a:ea typeface="Calibri" panose="020F0502020204030204" pitchFamily="34" charset="0"/>
                <a:cs typeface="B Mitra" panose="00000400000000000000" pitchFamily="2" charset="-78"/>
              </a:rPr>
              <a:t>حذف:‌ «جزء سازنده» موجود در وضع مطلوب ديگر وجود نخواهد داشت و بايد حذف شود.</a:t>
            </a:r>
            <a:r>
              <a:rPr lang="en-US" sz="2000" b="1" dirty="0">
                <a:latin typeface="Calibri" panose="020F0502020204030204" pitchFamily="34" charset="0"/>
                <a:ea typeface="Calibri" panose="020F0502020204030204" pitchFamily="34" charset="0"/>
                <a:cs typeface="B Mitra" panose="00000400000000000000" pitchFamily="2" charset="-78"/>
              </a:rPr>
              <a:t/>
            </a:r>
            <a:br>
              <a:rPr lang="en-US" sz="2000" b="1" dirty="0">
                <a:latin typeface="Calibri" panose="020F0502020204030204" pitchFamily="34" charset="0"/>
                <a:ea typeface="Calibri" panose="020F0502020204030204" pitchFamily="34" charset="0"/>
                <a:cs typeface="B Mitra" panose="00000400000000000000" pitchFamily="2" charset="-78"/>
              </a:rPr>
            </a:br>
            <a:r>
              <a:rPr lang="fa-IR" sz="2000" b="1" dirty="0">
                <a:latin typeface="Calibri" panose="020F0502020204030204" pitchFamily="34" charset="0"/>
                <a:ea typeface="Calibri" panose="020F0502020204030204" pitchFamily="34" charset="0"/>
                <a:cs typeface="B Mitra" panose="00000400000000000000" pitchFamily="2" charset="-78"/>
              </a:rPr>
              <a:t>در جدول ذیل ماتريس تحليل </a:t>
            </a:r>
            <a:r>
              <a:rPr lang="fa-IR" sz="2000" b="1" dirty="0" smtClean="0">
                <a:latin typeface="Calibri" panose="020F0502020204030204" pitchFamily="34" charset="0"/>
                <a:ea typeface="Calibri" panose="020F0502020204030204" pitchFamily="34" charset="0"/>
                <a:cs typeface="B Mitra" panose="00000400000000000000" pitchFamily="2" charset="-78"/>
              </a:rPr>
              <a:t>شكاف </a:t>
            </a:r>
            <a:r>
              <a:rPr lang="fa-IR" sz="2000" b="1" dirty="0">
                <a:latin typeface="Calibri" panose="020F0502020204030204" pitchFamily="34" charset="0"/>
                <a:ea typeface="Calibri" panose="020F0502020204030204" pitchFamily="34" charset="0"/>
                <a:cs typeface="B Mitra" panose="00000400000000000000" pitchFamily="2" charset="-78"/>
              </a:rPr>
              <a:t>معماری سازمانی ارائه شده ‌است</a:t>
            </a:r>
            <a:r>
              <a:rPr lang="fa-IR" sz="2000" b="1" dirty="0" smtClean="0">
                <a:latin typeface="Calibri" panose="020F0502020204030204" pitchFamily="34" charset="0"/>
                <a:ea typeface="Calibri" panose="020F0502020204030204" pitchFamily="34" charset="0"/>
                <a:cs typeface="B Mitra" panose="00000400000000000000" pitchFamily="2" charset="-78"/>
              </a:rPr>
              <a:t>.</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endParaRPr lang="en-US" sz="2000" b="1" dirty="0">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1697320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15000"/>
              </a:lnSpc>
              <a:spcAft>
                <a:spcPts val="1000"/>
              </a:spcAft>
            </a:pPr>
            <a:r>
              <a:rPr lang="fa-IR"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برنامه عملیاتی (برنامه گذار)</a:t>
            </a:r>
            <a:r>
              <a:rPr lang="en-US"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b="1" dirty="0" smtClean="0">
                <a:effectLst/>
                <a:latin typeface="Calibri" panose="020F0502020204030204" pitchFamily="34" charset="0"/>
                <a:ea typeface="Calibri" panose="020F0502020204030204" pitchFamily="34" charset="0"/>
                <a:cs typeface="B Mitra" panose="00000400000000000000" pitchFamily="2" charset="-78"/>
              </a:rPr>
              <a:t>گذار از معماری موجود به معماری مطلوب نيازمند تبيين مجموعه‌اي از برنامه‌هاي اجرايي است که در دو قالب زیر انجام می شود : </a:t>
            </a:r>
            <a:r>
              <a:rPr lang="en-US" sz="5400" b="1" dirty="0" smtClean="0">
                <a:effectLst/>
                <a:latin typeface="Calibri" panose="020F0502020204030204" pitchFamily="34" charset="0"/>
                <a:ea typeface="Calibri" panose="020F0502020204030204" pitchFamily="34" charset="0"/>
                <a:cs typeface="B Mitra" panose="00000400000000000000" pitchFamily="2" charset="-78"/>
              </a:rPr>
              <a:t/>
            </a:r>
            <a:br>
              <a:rPr lang="en-US" sz="54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400" b="1" dirty="0" smtClean="0">
                <a:solidFill>
                  <a:srgbClr val="FF0000"/>
                </a:solidFill>
                <a:effectLst/>
                <a:latin typeface="Calibri" panose="020F0502020204030204" pitchFamily="34" charset="0"/>
                <a:ea typeface="Calibri" panose="020F0502020204030204" pitchFamily="34" charset="0"/>
                <a:cs typeface="B Mitra" panose="00000400000000000000" pitchFamily="2" charset="-78"/>
              </a:rPr>
              <a:t>1- پروژه‌‌ها : </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به فعاليت‌هايي اطلاق مي‌گردد كه با تعريف مشخص در يك زمان و هزينه برآوردي توسط پيمانكار خارج از شركت انجام مي‌گردد. پروژه‌ها معمولاً با اهداف مشخص و تنها يك بار براي نيل از وضعيت موجود به وضعيت مطلوب اجرا مي‌شوند. براي معرفي هر پروژه شناسنامه‌ای به شرح ذیل تهیه شده است :</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000" b="1" dirty="0">
              <a:latin typeface="Calibri" panose="020F0502020204030204" pitchFamily="34" charset="0"/>
              <a:ea typeface="Calibri" panose="020F0502020204030204" pitchFamily="34" charset="0"/>
              <a:cs typeface="B Mitra" panose="00000400000000000000" pitchFamily="2" charset="-78"/>
            </a:endParaRPr>
          </a:p>
        </p:txBody>
      </p:sp>
      <p:pic>
        <p:nvPicPr>
          <p:cNvPr id="3" name="Picture 2"/>
          <p:cNvPicPr>
            <a:picLocks noChangeAspect="1"/>
          </p:cNvPicPr>
          <p:nvPr/>
        </p:nvPicPr>
        <p:blipFill>
          <a:blip r:embed="rId2"/>
          <a:stretch>
            <a:fillRect/>
          </a:stretch>
        </p:blipFill>
        <p:spPr>
          <a:xfrm>
            <a:off x="2851266" y="4138187"/>
            <a:ext cx="7570903" cy="2147360"/>
          </a:xfrm>
          <a:prstGeom prst="rect">
            <a:avLst/>
          </a:prstGeom>
        </p:spPr>
      </p:pic>
    </p:spTree>
    <p:extLst>
      <p:ext uri="{BB962C8B-B14F-4D97-AF65-F5344CB8AC3E}">
        <p14:creationId xmlns:p14="http://schemas.microsoft.com/office/powerpoint/2010/main" val="113959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rmAutofit/>
          </a:bodyPr>
          <a:lstStyle/>
          <a:p>
            <a:pPr algn="r" rtl="1">
              <a:lnSpc>
                <a:spcPct val="115000"/>
              </a:lnSpc>
              <a:spcAft>
                <a:spcPts val="1000"/>
              </a:spcAft>
            </a:pPr>
            <a:r>
              <a:rPr lang="fa-IR"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برنامه عملیاتی (برنامه گذار)</a:t>
            </a:r>
            <a:r>
              <a:rPr lang="en-US"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44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b="1" dirty="0" smtClean="0">
                <a:effectLst/>
                <a:latin typeface="Calibri" panose="020F0502020204030204" pitchFamily="34" charset="0"/>
                <a:ea typeface="Calibri" panose="020F0502020204030204" pitchFamily="34" charset="0"/>
                <a:cs typeface="B Mitra" panose="00000400000000000000" pitchFamily="2" charset="-78"/>
              </a:rPr>
              <a:t>گذار از معماری موجود به معماری مطلوب نيازمند تبيين مجموعه‌اي از برنامه‌هاي اجرايي است که در دو قالب زیر انجام می شود : </a:t>
            </a:r>
            <a:r>
              <a:rPr lang="en-US" sz="5400" b="1" dirty="0" smtClean="0">
                <a:effectLst/>
                <a:latin typeface="Calibri" panose="020F0502020204030204" pitchFamily="34" charset="0"/>
                <a:ea typeface="Calibri" panose="020F0502020204030204" pitchFamily="34" charset="0"/>
                <a:cs typeface="B Mitra" panose="00000400000000000000" pitchFamily="2" charset="-78"/>
              </a:rPr>
              <a:t/>
            </a:r>
            <a:br>
              <a:rPr lang="en-US" sz="54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latin typeface="Calibri" panose="020F0502020204030204" pitchFamily="34" charset="0"/>
                <a:ea typeface="Calibri" panose="020F0502020204030204" pitchFamily="34" charset="0"/>
                <a:cs typeface="B Mitra" panose="00000400000000000000" pitchFamily="2" charset="-78"/>
              </a:rPr>
              <a:t/>
            </a:r>
            <a:br>
              <a:rPr lang="fa-IR" sz="2000" b="1" dirty="0" smtClean="0">
                <a:latin typeface="Calibri" panose="020F0502020204030204" pitchFamily="34" charset="0"/>
                <a:ea typeface="Calibri" panose="020F0502020204030204" pitchFamily="34" charset="0"/>
                <a:cs typeface="B Mitra" panose="00000400000000000000" pitchFamily="2" charset="-78"/>
              </a:rPr>
            </a:br>
            <a:r>
              <a:rPr lang="fa-IR" sz="2800" b="1" dirty="0" smtClean="0">
                <a:solidFill>
                  <a:srgbClr val="FF0000"/>
                </a:solidFill>
                <a:effectLst/>
                <a:latin typeface="Calibri" panose="020F0502020204030204" pitchFamily="34" charset="0"/>
                <a:ea typeface="Calibri" panose="020F0502020204030204" pitchFamily="34" charset="0"/>
                <a:cs typeface="B Mitra" panose="00000400000000000000" pitchFamily="2" charset="-78"/>
              </a:rPr>
              <a:t>2- اقدامات : </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مجموعه‌اي از فعاليت‌ها هستند كه برحسب نياز به صورت مستمر طي دوره زماني طولاني‌تري انجام مي‌شوند. اين فعاليت در قالب وظايف و مسئوليت‌هاي شركت تعريف شده و توسط </a:t>
            </a:r>
            <a:r>
              <a:rPr lang="fa-IR" sz="2800" b="1" dirty="0" smtClean="0">
                <a:solidFill>
                  <a:srgbClr val="FF0000"/>
                </a:solidFill>
                <a:effectLst/>
                <a:latin typeface="Calibri" panose="020F0502020204030204" pitchFamily="34" charset="0"/>
                <a:ea typeface="Calibri" panose="020F0502020204030204" pitchFamily="34" charset="0"/>
                <a:cs typeface="B Mitra" panose="00000400000000000000" pitchFamily="2" charset="-78"/>
              </a:rPr>
              <a:t>كارشناسان و عوامل درون‌سازماني اجرايي </a:t>
            </a:r>
            <a:r>
              <a:rPr lang="fa-IR" sz="2400" b="1" dirty="0" smtClean="0">
                <a:effectLst/>
                <a:latin typeface="Calibri" panose="020F0502020204030204" pitchFamily="34" charset="0"/>
                <a:ea typeface="Calibri" panose="020F0502020204030204" pitchFamily="34" charset="0"/>
                <a:cs typeface="B Mitra" panose="00000400000000000000" pitchFamily="2" charset="-78"/>
              </a:rPr>
              <a:t>مي‌گردند. معرفي هر اقدام شناسنامه‌ای به شرح ذیل تهیه شده است:</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
            </a:r>
            <a:br>
              <a:rPr lang="en-US" sz="2400" b="1" dirty="0" smtClean="0">
                <a:effectLst/>
                <a:latin typeface="Calibri" panose="020F0502020204030204" pitchFamily="34" charset="0"/>
                <a:ea typeface="Calibri" panose="020F0502020204030204" pitchFamily="34" charset="0"/>
                <a:cs typeface="B Mitra" panose="00000400000000000000" pitchFamily="2" charset="-78"/>
              </a:rPr>
            </a:b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000" b="1" dirty="0">
              <a:latin typeface="Calibri" panose="020F0502020204030204" pitchFamily="34" charset="0"/>
              <a:ea typeface="Calibri" panose="020F0502020204030204" pitchFamily="34" charset="0"/>
              <a:cs typeface="B Mitra" panose="00000400000000000000" pitchFamily="2" charset="-78"/>
            </a:endParaRPr>
          </a:p>
        </p:txBody>
      </p:sp>
      <p:pic>
        <p:nvPicPr>
          <p:cNvPr id="4" name="Picture 3"/>
          <p:cNvPicPr>
            <a:picLocks noChangeAspect="1"/>
          </p:cNvPicPr>
          <p:nvPr/>
        </p:nvPicPr>
        <p:blipFill>
          <a:blip r:embed="rId2"/>
          <a:stretch>
            <a:fillRect/>
          </a:stretch>
        </p:blipFill>
        <p:spPr>
          <a:xfrm>
            <a:off x="1978429" y="4578293"/>
            <a:ext cx="8171930" cy="2053531"/>
          </a:xfrm>
          <a:prstGeom prst="rect">
            <a:avLst/>
          </a:prstGeom>
        </p:spPr>
      </p:pic>
    </p:spTree>
    <p:extLst>
      <p:ext uri="{BB962C8B-B14F-4D97-AF65-F5344CB8AC3E}">
        <p14:creationId xmlns:p14="http://schemas.microsoft.com/office/powerpoint/2010/main" val="391139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Autofit/>
          </a:bodyPr>
          <a:lstStyle/>
          <a:p>
            <a:pPr algn="r" rtl="1">
              <a:lnSpc>
                <a:spcPct val="107000"/>
              </a:lnSpc>
              <a:spcBef>
                <a:spcPts val="1200"/>
              </a:spcBef>
              <a:spcAft>
                <a:spcPts val="0"/>
              </a:spcAft>
            </a:pPr>
            <a:r>
              <a:rPr lang="fa-IR" sz="3600" dirty="0">
                <a:solidFill>
                  <a:srgbClr val="365F91"/>
                </a:solidFill>
                <a:latin typeface="Cambria" panose="02040503050406030204" pitchFamily="18" charset="0"/>
                <a:ea typeface="Times New Roman" panose="02020603050405020304" pitchFamily="18" charset="0"/>
                <a:cs typeface="B Koodak" panose="00000700000000000000" pitchFamily="2" charset="-78"/>
              </a:rPr>
              <a:t>اولويت‌بندي پروژه‌ها </a:t>
            </a:r>
            <a:r>
              <a:rPr lang="en-US" sz="3600" dirty="0">
                <a:solidFill>
                  <a:srgbClr val="365F91"/>
                </a:solidFill>
                <a:latin typeface="Cambria" panose="02040503050406030204" pitchFamily="18" charset="0"/>
                <a:ea typeface="Times New Roman" panose="02020603050405020304" pitchFamily="18" charset="0"/>
                <a:cs typeface="B Koodak" panose="00000700000000000000" pitchFamily="2" charset="-78"/>
              </a:rPr>
              <a:t/>
            </a:r>
            <a:br>
              <a:rPr lang="en-US" sz="3600" dirty="0">
                <a:solidFill>
                  <a:srgbClr val="365F91"/>
                </a:solidFill>
                <a:latin typeface="Cambria" panose="02040503050406030204" pitchFamily="18" charset="0"/>
                <a:ea typeface="Times New Roman" panose="02020603050405020304" pitchFamily="18" charset="0"/>
                <a:cs typeface="B Koodak" panose="000007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بهتر است پروژه‌هايي در بازه زماني كوتاه مدت اجرا ‌شوند كه سهولت پياده‌سازي و منافعشان (پشتیبانی از استراتژی شرکت) نسبت به ساير پروژه‌ها بيشتر باشد. </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پروژه‌هايي كه منافع‌شان كم است اما از نظر پياده‌سازي، اجراي آنها آسان است با فاصله كمي از پروژه‌هاي كوتاه مدت اجرا مي‌شوند. </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پروژه‌هاي ميان مدت پروژه‌هايي هستند كه منافعشان زياد اما پياده‌سازي آنها نسبتا دشوار است و گذشت زمان منجر به كاهش دشواري‌هاي پياده‌سازي آنها مي‌شود. </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پروژه‌هايي هم كه منافع‌شان كم و پياده‌سازي‌شان مشكل است در بازه زماني بلندمدت قرار مي‌گيرند</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
            </a:r>
            <a:br>
              <a:rPr lang="en-US" sz="2000" b="1" dirty="0" smtClean="0">
                <a:effectLst/>
                <a:latin typeface="Calibri" panose="020F0502020204030204" pitchFamily="34" charset="0"/>
                <a:ea typeface="Calibri" panose="020F0502020204030204" pitchFamily="34" charset="0"/>
                <a:cs typeface="B Mitra" panose="000004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 در بخش زیر نمونه ماتريس اولويت‌بندي پروژه‌ها برنامه انتقال براساس مدل </a:t>
            </a:r>
            <a:r>
              <a:rPr lang="en-US" sz="2000" b="1" dirty="0" smtClean="0">
                <a:effectLst/>
                <a:latin typeface="Calibri" panose="020F0502020204030204" pitchFamily="34" charset="0"/>
                <a:ea typeface="Calibri" panose="020F0502020204030204" pitchFamily="34" charset="0"/>
                <a:cs typeface="B Mitra" panose="00000400000000000000" pitchFamily="2" charset="-78"/>
              </a:rPr>
              <a:t>Deloitte</a:t>
            </a:r>
            <a:r>
              <a:rPr lang="fa-IR" sz="2000" b="1" dirty="0" smtClean="0">
                <a:effectLst/>
                <a:latin typeface="Calibri" panose="020F0502020204030204" pitchFamily="34" charset="0"/>
                <a:ea typeface="Calibri" panose="020F0502020204030204" pitchFamily="34" charset="0"/>
                <a:cs typeface="B Mitra" panose="00000400000000000000" pitchFamily="2" charset="-78"/>
              </a:rPr>
              <a:t> اشاره شده است :</a:t>
            </a:r>
            <a:endParaRPr lang="en-US" sz="1050" b="1" dirty="0">
              <a:latin typeface="Calibri" panose="020F0502020204030204" pitchFamily="34" charset="0"/>
              <a:ea typeface="Calibri" panose="020F0502020204030204" pitchFamily="34" charset="0"/>
              <a:cs typeface="B Mitra" panose="00000400000000000000" pitchFamily="2" charset="-78"/>
            </a:endParaRPr>
          </a:p>
        </p:txBody>
      </p:sp>
      <p:pic>
        <p:nvPicPr>
          <p:cNvPr id="5" name="Picture 4"/>
          <p:cNvPicPr/>
          <p:nvPr/>
        </p:nvPicPr>
        <p:blipFill>
          <a:blip r:embed="rId2"/>
          <a:srcRect/>
          <a:stretch>
            <a:fillRect/>
          </a:stretch>
        </p:blipFill>
        <p:spPr bwMode="auto">
          <a:xfrm>
            <a:off x="4064923" y="3300153"/>
            <a:ext cx="3908713" cy="3399905"/>
          </a:xfrm>
          <a:prstGeom prst="rect">
            <a:avLst/>
          </a:prstGeom>
          <a:noFill/>
        </p:spPr>
      </p:pic>
    </p:spTree>
    <p:extLst>
      <p:ext uri="{BB962C8B-B14F-4D97-AF65-F5344CB8AC3E}">
        <p14:creationId xmlns:p14="http://schemas.microsoft.com/office/powerpoint/2010/main" val="2846053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69105" y="124842"/>
            <a:ext cx="82296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b="1" dirty="0" smtClean="0">
                <a:solidFill>
                  <a:schemeClr val="accent1">
                    <a:lumMod val="75000"/>
                  </a:schemeClr>
                </a:solidFill>
                <a:effectLst>
                  <a:outerShdw blurRad="38100" dist="38100" dir="2700000" algn="tl">
                    <a:srgbClr val="000000">
                      <a:alpha val="43137"/>
                    </a:srgbClr>
                  </a:outerShdw>
                </a:effectLst>
                <a:cs typeface="B Nazanin" pitchFamily="2" charset="-78"/>
              </a:rPr>
              <a:t>تشریح پروژه معماری سازمانی</a:t>
            </a:r>
            <a:endParaRPr lang="en-US" sz="2800" b="1" dirty="0">
              <a:solidFill>
                <a:schemeClr val="accent1">
                  <a:lumMod val="75000"/>
                </a:schemeClr>
              </a:solidFill>
              <a:effectLst>
                <a:outerShdw blurRad="38100" dist="38100" dir="2700000" algn="tl">
                  <a:srgbClr val="000000">
                    <a:alpha val="43137"/>
                  </a:srgbClr>
                </a:outerShdw>
              </a:effectLst>
              <a:cs typeface="B Nazanin" pitchFamily="2" charset="-78"/>
            </a:endParaRPr>
          </a:p>
        </p:txBody>
      </p:sp>
      <p:sp>
        <p:nvSpPr>
          <p:cNvPr id="13" name="Text Box 3"/>
          <p:cNvSpPr txBox="1">
            <a:spLocks noChangeArrowheads="1"/>
          </p:cNvSpPr>
          <p:nvPr/>
        </p:nvSpPr>
        <p:spPr bwMode="auto">
          <a:xfrm>
            <a:off x="510363" y="786063"/>
            <a:ext cx="11204375" cy="2123658"/>
          </a:xfrm>
          <a:prstGeom prst="rect">
            <a:avLst/>
          </a:prstGeom>
          <a:noFill/>
          <a:ln w="19050">
            <a:noFill/>
            <a:miter lim="800000"/>
            <a:headEnd/>
            <a:tailEnd/>
          </a:ln>
        </p:spPr>
        <p:txBody>
          <a:bodyPr wrap="square">
            <a:spAutoFit/>
          </a:bodyPr>
          <a:lstStyle/>
          <a:p>
            <a:pPr algn="just" rtl="1">
              <a:spcBef>
                <a:spcPct val="50000"/>
              </a:spcBef>
            </a:pPr>
            <a:r>
              <a:rPr lang="fa-IR" sz="2800" dirty="0">
                <a:cs typeface="B Mitra" panose="00000400000000000000" pitchFamily="2" charset="-78"/>
              </a:rPr>
              <a:t>چارچوب توانمندی معماری، سومین مولفه اصلی "چارچوب و روش‌شناسی" است که توصیف‌کننده نقش‌ها، وظایف و مهارت‌های لازم برای راه‌اندازی تیم معماری سازمانی در دستگاه‌های اجرایی و نحوه تعامل با نهادهای بیرونی و بالادستی است.</a:t>
            </a:r>
            <a:endParaRPr lang="fa-IR" sz="4400" b="1" dirty="0" smtClean="0">
              <a:solidFill>
                <a:schemeClr val="tx2"/>
              </a:solidFill>
              <a:latin typeface="Batang" pitchFamily="18" charset="-127"/>
              <a:cs typeface="B Mitra" panose="00000400000000000000" pitchFamily="2" charset="-78"/>
            </a:endParaRPr>
          </a:p>
          <a:p>
            <a:pPr algn="just" rtl="1">
              <a:spcBef>
                <a:spcPct val="50000"/>
              </a:spcBef>
            </a:pPr>
            <a:endParaRPr lang="en-US" sz="3200" b="1" dirty="0">
              <a:solidFill>
                <a:schemeClr val="tx2"/>
              </a:solidFill>
              <a:latin typeface="Batang" pitchFamily="18" charset="-127"/>
              <a:cs typeface="B Nazani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220" y="2118016"/>
            <a:ext cx="7762875" cy="4476750"/>
          </a:xfrm>
          <a:prstGeom prst="rect">
            <a:avLst/>
          </a:prstGeom>
        </p:spPr>
      </p:pic>
    </p:spTree>
    <p:extLst>
      <p:ext uri="{BB962C8B-B14F-4D97-AF65-F5344CB8AC3E}">
        <p14:creationId xmlns:p14="http://schemas.microsoft.com/office/powerpoint/2010/main" val="26131277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239" y="0"/>
            <a:ext cx="4588996" cy="6858000"/>
          </a:xfrm>
          <a:prstGeom prst="rect">
            <a:avLst/>
          </a:prstGeom>
        </p:spPr>
      </p:pic>
      <p:sp>
        <p:nvSpPr>
          <p:cNvPr id="5" name="TextBox 4"/>
          <p:cNvSpPr txBox="1"/>
          <p:nvPr/>
        </p:nvSpPr>
        <p:spPr>
          <a:xfrm>
            <a:off x="6204857" y="352697"/>
            <a:ext cx="5512526" cy="4401205"/>
          </a:xfrm>
          <a:prstGeom prst="rect">
            <a:avLst/>
          </a:prstGeom>
          <a:noFill/>
        </p:spPr>
        <p:txBody>
          <a:bodyPr wrap="square" rtlCol="1">
            <a:spAutoFit/>
          </a:bodyPr>
          <a:lstStyle/>
          <a:p>
            <a:pPr algn="just" rtl="1"/>
            <a:r>
              <a:rPr lang="fa-IR" sz="4000" dirty="0">
                <a:cs typeface="B Mitra" panose="00000400000000000000" pitchFamily="2" charset="-78"/>
              </a:rPr>
              <a:t>روش توسعه معماری، یکی از مولفه‌های اصلی "چارچوب و روش‌شناسی" است که دربردارنده مراحل و نحوه تدوین معماری سازمانی است. این روش از سه مرحله اصلی "</a:t>
            </a:r>
            <a:r>
              <a:rPr lang="fa-IR" sz="4000" dirty="0">
                <a:solidFill>
                  <a:srgbClr val="FF0000"/>
                </a:solidFill>
                <a:cs typeface="B Mitra" panose="00000400000000000000" pitchFamily="2" charset="-78"/>
              </a:rPr>
              <a:t>آماده‌سازی</a:t>
            </a:r>
            <a:r>
              <a:rPr lang="fa-IR" sz="4000" dirty="0">
                <a:cs typeface="B Mitra" panose="00000400000000000000" pitchFamily="2" charset="-78"/>
              </a:rPr>
              <a:t>" ، "</a:t>
            </a:r>
            <a:r>
              <a:rPr lang="fa-IR" sz="4000" dirty="0">
                <a:solidFill>
                  <a:srgbClr val="FF0000"/>
                </a:solidFill>
                <a:cs typeface="B Mitra" panose="00000400000000000000" pitchFamily="2" charset="-78"/>
              </a:rPr>
              <a:t>تدوین معماری</a:t>
            </a:r>
            <a:r>
              <a:rPr lang="fa-IR" sz="4000" dirty="0">
                <a:cs typeface="B Mitra" panose="00000400000000000000" pitchFamily="2" charset="-78"/>
              </a:rPr>
              <a:t>" و "</a:t>
            </a:r>
            <a:r>
              <a:rPr lang="fa-IR" sz="4000" dirty="0">
                <a:solidFill>
                  <a:srgbClr val="FF0000"/>
                </a:solidFill>
                <a:cs typeface="B Mitra" panose="00000400000000000000" pitchFamily="2" charset="-78"/>
              </a:rPr>
              <a:t>پیاده‌سازی</a:t>
            </a:r>
            <a:r>
              <a:rPr lang="fa-IR" sz="4000" dirty="0">
                <a:cs typeface="B Mitra" panose="00000400000000000000" pitchFamily="2" charset="-78"/>
              </a:rPr>
              <a:t>" تشکیل شده است. </a:t>
            </a:r>
          </a:p>
        </p:txBody>
      </p:sp>
    </p:spTree>
    <p:extLst>
      <p:ext uri="{BB962C8B-B14F-4D97-AF65-F5344CB8AC3E}">
        <p14:creationId xmlns:p14="http://schemas.microsoft.com/office/powerpoint/2010/main" val="38607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224" y="219456"/>
            <a:ext cx="11387328" cy="6376416"/>
          </a:xfrm>
        </p:spPr>
        <p:txBody>
          <a:bodyPr anchor="t">
            <a:normAutofit fontScale="90000"/>
          </a:bodyPr>
          <a:lstStyle/>
          <a:p>
            <a:pPr algn="r" rtl="1"/>
            <a:r>
              <a:rPr lang="fa-IR" sz="4900" b="1" dirty="0" smtClean="0">
                <a:solidFill>
                  <a:srgbClr val="FF0000"/>
                </a:solidFill>
                <a:effectLst>
                  <a:outerShdw blurRad="38100" dist="38100" dir="2700000" algn="tl">
                    <a:srgbClr val="000000">
                      <a:alpha val="43137"/>
                    </a:srgbClr>
                  </a:outerShdw>
                </a:effectLst>
                <a:cs typeface="B Yagut" panose="00000400000000000000" pitchFamily="2" charset="-78"/>
              </a:rPr>
              <a:t>پاره ای از مشخصات عمارت وینچستر</a:t>
            </a:r>
            <a:r>
              <a:rPr lang="fa-IR" sz="3600"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fa-IR" sz="3600" dirty="0" smtClean="0">
                <a:solidFill>
                  <a:srgbClr val="FF0000"/>
                </a:solidFill>
                <a:effectLst>
                  <a:outerShdw blurRad="38100" dist="38100" dir="2700000" algn="tl">
                    <a:srgbClr val="000000">
                      <a:alpha val="43137"/>
                    </a:srgbClr>
                  </a:outerShdw>
                </a:effectLst>
                <a:cs typeface="B Yagut" panose="00000400000000000000" pitchFamily="2" charset="-78"/>
              </a:rPr>
            </a:br>
            <a:r>
              <a:rPr lang="fa-IR" sz="4400"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fa-IR" sz="4400" dirty="0" smtClean="0">
                <a:solidFill>
                  <a:srgbClr val="FF0000"/>
                </a:solidFill>
                <a:effectLst>
                  <a:outerShdw blurRad="38100" dist="38100" dir="2700000" algn="tl">
                    <a:srgbClr val="000000">
                      <a:alpha val="43137"/>
                    </a:srgbClr>
                  </a:outerShdw>
                </a:effectLst>
                <a:cs typeface="B Yagut" panose="00000400000000000000" pitchFamily="2" charset="-78"/>
              </a:rPr>
            </a:br>
            <a:r>
              <a:rPr lang="fa-IR" sz="4400" dirty="0">
                <a:solidFill>
                  <a:srgbClr val="FF0000"/>
                </a:solidFill>
                <a:effectLst>
                  <a:outerShdw blurRad="38100" dist="38100" dir="2700000" algn="tl">
                    <a:srgbClr val="000000">
                      <a:alpha val="43137"/>
                    </a:srgbClr>
                  </a:outerShdw>
                </a:effectLst>
                <a:cs typeface="B Yagut" panose="00000400000000000000" pitchFamily="2" charset="-78"/>
              </a:rPr>
              <a:t/>
            </a:r>
            <a:br>
              <a:rPr lang="fa-IR" sz="4400" dirty="0">
                <a:solidFill>
                  <a:srgbClr val="FF0000"/>
                </a:solidFill>
                <a:effectLst>
                  <a:outerShdw blurRad="38100" dist="38100" dir="2700000" algn="tl">
                    <a:srgbClr val="000000">
                      <a:alpha val="43137"/>
                    </a:srgbClr>
                  </a:outerShdw>
                </a:effectLst>
                <a:cs typeface="B Yagut" panose="00000400000000000000" pitchFamily="2" charset="-78"/>
              </a:rPr>
            </a:br>
            <a:r>
              <a:rPr lang="fa-IR" sz="4400"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fa-IR" sz="4400" dirty="0" smtClean="0">
                <a:solidFill>
                  <a:srgbClr val="FF0000"/>
                </a:solidFill>
                <a:effectLst>
                  <a:outerShdw blurRad="38100" dist="38100" dir="2700000" algn="tl">
                    <a:srgbClr val="000000">
                      <a:alpha val="43137"/>
                    </a:srgbClr>
                  </a:outerShdw>
                </a:effectLst>
                <a:cs typeface="B Yagut" panose="00000400000000000000" pitchFamily="2" charset="-78"/>
              </a:rPr>
            </a:br>
            <a:r>
              <a:rPr lang="fa-IR" sz="4400" dirty="0">
                <a:solidFill>
                  <a:srgbClr val="FF0000"/>
                </a:solidFill>
                <a:effectLst>
                  <a:outerShdw blurRad="38100" dist="38100" dir="2700000" algn="tl">
                    <a:srgbClr val="000000">
                      <a:alpha val="43137"/>
                    </a:srgbClr>
                  </a:outerShdw>
                </a:effectLst>
                <a:cs typeface="B Yagut" panose="00000400000000000000" pitchFamily="2" charset="-78"/>
              </a:rPr>
              <a:t/>
            </a:r>
            <a:br>
              <a:rPr lang="fa-IR" sz="4400" dirty="0">
                <a:solidFill>
                  <a:srgbClr val="FF0000"/>
                </a:solidFill>
                <a:effectLst>
                  <a:outerShdw blurRad="38100" dist="38100" dir="2700000" algn="tl">
                    <a:srgbClr val="000000">
                      <a:alpha val="43137"/>
                    </a:srgbClr>
                  </a:outerShdw>
                </a:effectLst>
                <a:cs typeface="B Yagut" panose="00000400000000000000" pitchFamily="2" charset="-78"/>
              </a:rPr>
            </a:br>
            <a:r>
              <a:rPr lang="fa-IR" sz="4400"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fa-IR" sz="4400" dirty="0" smtClean="0">
                <a:solidFill>
                  <a:srgbClr val="FF0000"/>
                </a:solidFill>
                <a:effectLst>
                  <a:outerShdw blurRad="38100" dist="38100" dir="2700000" algn="tl">
                    <a:srgbClr val="000000">
                      <a:alpha val="43137"/>
                    </a:srgbClr>
                  </a:outerShdw>
                </a:effectLst>
                <a:cs typeface="B Yagut" panose="00000400000000000000" pitchFamily="2" charset="-78"/>
              </a:rPr>
            </a:br>
            <a:r>
              <a:rPr lang="fa-IR" sz="4400" dirty="0">
                <a:solidFill>
                  <a:srgbClr val="FF0000"/>
                </a:solidFill>
                <a:effectLst>
                  <a:outerShdw blurRad="38100" dist="38100" dir="2700000" algn="tl">
                    <a:srgbClr val="000000">
                      <a:alpha val="43137"/>
                    </a:srgbClr>
                  </a:outerShdw>
                </a:effectLst>
                <a:cs typeface="B Yagut" panose="00000400000000000000" pitchFamily="2" charset="-78"/>
              </a:rPr>
              <a:t/>
            </a:r>
            <a:br>
              <a:rPr lang="fa-IR" sz="4400" dirty="0">
                <a:solidFill>
                  <a:srgbClr val="FF0000"/>
                </a:solidFill>
                <a:effectLst>
                  <a:outerShdw blurRad="38100" dist="38100" dir="2700000" algn="tl">
                    <a:srgbClr val="000000">
                      <a:alpha val="43137"/>
                    </a:srgbClr>
                  </a:outerShdw>
                </a:effectLst>
                <a:cs typeface="B Yagut" panose="00000400000000000000" pitchFamily="2" charset="-78"/>
              </a:rPr>
            </a:br>
            <a:r>
              <a:rPr lang="fa-IR" sz="4400" dirty="0" smtClean="0">
                <a:solidFill>
                  <a:srgbClr val="FF0000"/>
                </a:solidFill>
                <a:effectLst>
                  <a:outerShdw blurRad="38100" dist="38100" dir="2700000" algn="tl">
                    <a:srgbClr val="000000">
                      <a:alpha val="43137"/>
                    </a:srgbClr>
                  </a:outerShdw>
                </a:effectLst>
                <a:cs typeface="B Yagut" panose="00000400000000000000" pitchFamily="2" charset="-78"/>
              </a:rPr>
              <a:t/>
            </a:r>
            <a:br>
              <a:rPr lang="fa-IR" sz="4400" dirty="0" smtClean="0">
                <a:solidFill>
                  <a:srgbClr val="FF0000"/>
                </a:solidFill>
                <a:effectLst>
                  <a:outerShdw blurRad="38100" dist="38100" dir="2700000" algn="tl">
                    <a:srgbClr val="000000">
                      <a:alpha val="43137"/>
                    </a:srgbClr>
                  </a:outerShdw>
                </a:effectLst>
                <a:cs typeface="B Yagut" panose="00000400000000000000" pitchFamily="2" charset="-78"/>
              </a:rPr>
            </a:br>
            <a:r>
              <a:rPr lang="fa-IR" sz="4400" dirty="0">
                <a:solidFill>
                  <a:srgbClr val="FF0000"/>
                </a:solidFill>
                <a:effectLst>
                  <a:outerShdw blurRad="38100" dist="38100" dir="2700000" algn="tl">
                    <a:srgbClr val="000000">
                      <a:alpha val="43137"/>
                    </a:srgbClr>
                  </a:outerShdw>
                </a:effectLst>
                <a:cs typeface="B Yagut" panose="00000400000000000000" pitchFamily="2" charset="-78"/>
              </a:rPr>
              <a:t/>
            </a:r>
            <a:br>
              <a:rPr lang="fa-IR" sz="4400" dirty="0">
                <a:solidFill>
                  <a:srgbClr val="FF0000"/>
                </a:solidFill>
                <a:effectLst>
                  <a:outerShdw blurRad="38100" dist="38100" dir="2700000" algn="tl">
                    <a:srgbClr val="000000">
                      <a:alpha val="43137"/>
                    </a:srgbClr>
                  </a:outerShdw>
                </a:effectLst>
                <a:cs typeface="B Yagut" panose="00000400000000000000" pitchFamily="2" charset="-78"/>
              </a:rPr>
            </a:br>
            <a:r>
              <a:rPr lang="fa-IR" sz="3600" dirty="0" smtClean="0">
                <a:cs typeface="B Yagut" panose="00000400000000000000" pitchFamily="2" charset="-78"/>
              </a:rPr>
              <a:t>این </a:t>
            </a:r>
            <a:r>
              <a:rPr lang="fa-IR" sz="3600" dirty="0">
                <a:cs typeface="B Yagut" panose="00000400000000000000" pitchFamily="2" charset="-78"/>
              </a:rPr>
              <a:t>عمارت 160 اتاقه بر خلاف ساختمان های معاصر خود دارای سیستم های مدرن گرمایش و سرمایش ، آسانسور و چراغ های گازی که با یک کلید روشن و خاموش می شدند بود.</a:t>
            </a:r>
            <a:r>
              <a:rPr lang="en-US" sz="3600" dirty="0">
                <a:cs typeface="B Yagut" panose="00000400000000000000" pitchFamily="2" charset="-78"/>
              </a:rPr>
              <a:t/>
            </a:r>
            <a:br>
              <a:rPr lang="en-US" sz="3600" dirty="0">
                <a:cs typeface="B Yagut" panose="00000400000000000000" pitchFamily="2" charset="-78"/>
              </a:rPr>
            </a:br>
            <a:endParaRPr lang="en-US" sz="5400" dirty="0">
              <a:solidFill>
                <a:srgbClr val="FF0000"/>
              </a:solidFill>
              <a:effectLst>
                <a:outerShdw blurRad="38100" dist="38100" dir="2700000" algn="tl">
                  <a:srgbClr val="000000">
                    <a:alpha val="43137"/>
                  </a:srgbClr>
                </a:outerShdw>
              </a:effectLst>
              <a:cs typeface="B Yagut" panose="00000400000000000000" pitchFamily="2" charset="-78"/>
            </a:endParaRPr>
          </a:p>
        </p:txBody>
      </p:sp>
      <p:pic>
        <p:nvPicPr>
          <p:cNvPr id="3" name="Picture 2"/>
          <p:cNvPicPr/>
          <p:nvPr/>
        </p:nvPicPr>
        <p:blipFill>
          <a:blip r:embed="rId2"/>
          <a:stretch>
            <a:fillRect/>
          </a:stretch>
        </p:blipFill>
        <p:spPr>
          <a:xfrm>
            <a:off x="3611880" y="902209"/>
            <a:ext cx="8007096" cy="4181856"/>
          </a:xfrm>
          <a:prstGeom prst="rect">
            <a:avLst/>
          </a:prstGeom>
        </p:spPr>
      </p:pic>
    </p:spTree>
    <p:extLst>
      <p:ext uri="{BB962C8B-B14F-4D97-AF65-F5344CB8AC3E}">
        <p14:creationId xmlns:p14="http://schemas.microsoft.com/office/powerpoint/2010/main" val="1128566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Autofit/>
          </a:bodyPr>
          <a:lstStyle/>
          <a:p>
            <a:pPr algn="r" rtl="1">
              <a:lnSpc>
                <a:spcPct val="115000"/>
              </a:lnSpc>
              <a:spcAft>
                <a:spcPts val="1000"/>
              </a:spcAft>
            </a:pP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رهنمودها و توصیه‌های کاربردی برای تدوین، پیاده‌سازی و نگهداشت معماری در شرکت‌های توزیع نیروی برق</a:t>
            </a:r>
            <a:r>
              <a:rPr lang="en-US"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عوامل متعددی بر موفقیت معماری سازمانی موثر هستند. به منظور افزایش احتمال موفقیت اجرای معماری سازمانی در شرکتها و دستیابی به اهداف مورد نظر، می‌بایست این عوامل شناسایی شده و آنها را تقویت نمود. در این راستا موارد متعددی در منابع مربوطه ذکر شده است که در ادامه مواردی که از اهمیت بالاتری برخوردار است، در قالب رهنمود و توصیه‌های کاربردی توضیح داده شده است:</a:t>
            </a:r>
            <a:br>
              <a:rPr lang="fa-IR"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329333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Autofit/>
          </a:bodyPr>
          <a:lstStyle/>
          <a:p>
            <a:pPr algn="r" rtl="1">
              <a:lnSpc>
                <a:spcPct val="115000"/>
              </a:lnSpc>
              <a:spcAft>
                <a:spcPts val="1000"/>
              </a:spcAft>
            </a:pP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رهنمودها و توصیه‌های کاربردی برای تدوین، پیاده‌سازی و نگهداشت معماری در شرکت‌های توزیع نیروی برق</a:t>
            </a:r>
            <a:b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en-US"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800" b="1" dirty="0">
                <a:solidFill>
                  <a:prstClr val="black"/>
                </a:solidFill>
                <a:latin typeface="B Titr" panose="00000700000000000000" pitchFamily="2" charset="-78"/>
                <a:ea typeface="Calibri" panose="020F0502020204030204" pitchFamily="34" charset="0"/>
                <a:cs typeface="B Titr" panose="00000700000000000000" pitchFamily="2" charset="-78"/>
              </a:rPr>
              <a:t>نظام راهبری استقرار معماری سازمانی</a:t>
            </a:r>
            <a:r>
              <a:rPr lang="en-US" sz="2800" b="1" dirty="0">
                <a:solidFill>
                  <a:prstClr val="black"/>
                </a:solidFill>
                <a:latin typeface="B Titr" panose="00000700000000000000" pitchFamily="2" charset="-78"/>
                <a:ea typeface="Calibri" panose="020F0502020204030204" pitchFamily="34" charset="0"/>
                <a:cs typeface="B Titr" panose="00000700000000000000" pitchFamily="2" charset="-78"/>
              </a:rPr>
              <a:t/>
            </a:r>
            <a:br>
              <a:rPr lang="en-US" sz="2800" b="1" dirty="0">
                <a:solidFill>
                  <a:prstClr val="black"/>
                </a:solidFill>
                <a:latin typeface="B Titr" panose="00000700000000000000" pitchFamily="2" charset="-78"/>
                <a:ea typeface="Calibri" panose="020F0502020204030204" pitchFamily="34" charset="0"/>
                <a:cs typeface="B Titr" panose="00000700000000000000" pitchFamily="2" charset="-78"/>
              </a:rPr>
            </a:br>
            <a:r>
              <a:rPr lang="fa-IR" sz="2400" b="1" dirty="0">
                <a:solidFill>
                  <a:prstClr val="black"/>
                </a:solidFill>
                <a:latin typeface="Calibri" panose="020F0502020204030204" pitchFamily="34" charset="0"/>
                <a:ea typeface="Calibri" panose="020F0502020204030204" pitchFamily="34" charset="0"/>
                <a:cs typeface="B Mitra" panose="00000400000000000000" pitchFamily="2" charset="-78"/>
              </a:rPr>
              <a:t>شرکت ها پس از تدوین طرح معماری سازمانی، به منظور استقرار این طرح با سئوالات متعددی مواجه خواهند بود: </a:t>
            </a:r>
            <a: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a:solidFill>
                  <a:prstClr val="black"/>
                </a:solidFill>
                <a:latin typeface="Calibri" panose="020F0502020204030204" pitchFamily="34" charset="0"/>
                <a:ea typeface="Calibri" panose="020F0502020204030204" pitchFamily="34" charset="0"/>
                <a:cs typeface="B Mitra" panose="00000400000000000000" pitchFamily="2" charset="-78"/>
              </a:rPr>
              <a:t>برای استقرار این طرح چه فعالیت‌هایی لازم است؟ </a:t>
            </a:r>
            <a: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a:solidFill>
                  <a:prstClr val="black"/>
                </a:solidFill>
                <a:latin typeface="Calibri" panose="020F0502020204030204" pitchFamily="34" charset="0"/>
                <a:ea typeface="Calibri" panose="020F0502020204030204" pitchFamily="34" charset="0"/>
                <a:cs typeface="B Mitra" panose="00000400000000000000" pitchFamily="2" charset="-78"/>
              </a:rPr>
              <a:t>چه افرادی می‌بایست در استقرار این طرح همکاری کنند؟ </a:t>
            </a:r>
            <a: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a:solidFill>
                  <a:prstClr val="black"/>
                </a:solidFill>
                <a:latin typeface="Calibri" panose="020F0502020204030204" pitchFamily="34" charset="0"/>
                <a:ea typeface="Calibri" panose="020F0502020204030204" pitchFamily="34" charset="0"/>
                <a:cs typeface="B Mitra" panose="00000400000000000000" pitchFamily="2" charset="-78"/>
              </a:rPr>
              <a:t>این افراد در قالب چه ساختاری با یکدیگر همکاری خواهند نمود؟ </a:t>
            </a:r>
            <a: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a:solidFill>
                  <a:prstClr val="black"/>
                </a:solidFill>
                <a:latin typeface="Calibri" panose="020F0502020204030204" pitchFamily="34" charset="0"/>
                <a:ea typeface="Calibri" panose="020F0502020204030204" pitchFamily="34" charset="0"/>
                <a:cs typeface="B Mitra" panose="00000400000000000000" pitchFamily="2" charset="-78"/>
              </a:rPr>
              <a:t>نقش هر یک از این افراد در استقرار معماری سازمانی و پیشبرد فعالیت‌ها چه خواهد بود؟ </a:t>
            </a:r>
            <a: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a:solidFill>
                  <a:prstClr val="black"/>
                </a:solidFill>
                <a:latin typeface="Calibri" panose="020F0502020204030204" pitchFamily="34" charset="0"/>
                <a:ea typeface="Calibri" panose="020F0502020204030204" pitchFamily="34" charset="0"/>
                <a:cs typeface="B Mitra" panose="00000400000000000000" pitchFamily="2" charset="-78"/>
              </a:rPr>
              <a:t>نحوه انجام هر یک از این فعالیت‌ها به چه نحوی خواهد بود؟.....</a:t>
            </a:r>
            <a: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a:solidFill>
                  <a:prstClr val="black"/>
                </a:solidFill>
                <a:latin typeface="Calibri" panose="020F0502020204030204" pitchFamily="34" charset="0"/>
                <a:ea typeface="Calibri" panose="020F0502020204030204" pitchFamily="34" charset="0"/>
                <a:cs typeface="B Mitra" panose="00000400000000000000" pitchFamily="2" charset="-78"/>
              </a:rPr>
              <a:t>لذا می‌بایست نظامی جامع و یکپارچه به منظور راهبری استقرار معماری سازمانی در شرکت ها ایجاد شود. چرا که در صورت فقدان متولی برای انجام وظایف و یا مشخص نبودن فعالیتهای لازم برای پیشبرد اهداف معماری سازمانی، عملا این طرح رها خواهد شد و اهداف مدنظر محقق نخواهد شد. </a:t>
            </a:r>
            <a: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
            </a:r>
            <a:br>
              <a:rPr lang="fa-IR"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898993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Autofit/>
          </a:bodyPr>
          <a:lstStyle/>
          <a:p>
            <a:pPr algn="r" rtl="1">
              <a:lnSpc>
                <a:spcPct val="115000"/>
              </a:lnSpc>
              <a:spcAft>
                <a:spcPts val="1000"/>
              </a:spcAft>
            </a:pP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رهنمودها و توصیه‌های کاربردی برای تدوین، پیاده‌سازی و نگهداشت معماری در شرکت‌های توزیع نیروی برق</a:t>
            </a:r>
            <a:b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en-US"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en-US"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b="1" dirty="0" smtClean="0">
                <a:effectLst/>
                <a:latin typeface="B Titr" panose="00000700000000000000" pitchFamily="2" charset="-78"/>
                <a:ea typeface="Calibri" panose="020F0502020204030204" pitchFamily="34" charset="0"/>
                <a:cs typeface="B Titr" panose="00000700000000000000" pitchFamily="2" charset="-78"/>
              </a:rPr>
              <a:t>انتقال دانش معماری سازمانی به شرکت ها</a:t>
            </a:r>
            <a:r>
              <a:rPr lang="en-US" sz="3200" b="1" dirty="0" smtClean="0">
                <a:effectLst/>
                <a:latin typeface="B Titr" panose="00000700000000000000" pitchFamily="2" charset="-78"/>
                <a:ea typeface="Calibri" panose="020F0502020204030204" pitchFamily="34" charset="0"/>
                <a:cs typeface="B Titr" panose="00000700000000000000" pitchFamily="2" charset="-78"/>
              </a:rPr>
              <a:t/>
            </a:r>
            <a:br>
              <a:rPr lang="en-US" sz="3200" b="1" dirty="0" smtClean="0">
                <a:effectLst/>
                <a:latin typeface="B Titr" panose="00000700000000000000" pitchFamily="2" charset="-78"/>
                <a:ea typeface="Calibri" panose="020F0502020204030204" pitchFamily="34" charset="0"/>
                <a:cs typeface="B Titr" panose="000007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پس از تهیه مدل مرجع، هر یک از شرکت‌ها می‌بایست معماری تفصیلی خود را تدوین نموده و معماری مطلوب مبتنی بر مدل مرجع را در شرکت خود پیاده‌سازی نمایند. به طور معمول پروژه‌های معماری سازمانی دارای بخش آموزش است اما به منظور موثرتر نمودن این بخش توصیه می‌شود که هنگام اجرای پروژه، پرسنل اصلی مرتبط با  معماری سازمانی مشخص شده باشند تا بتوانند آموزشها را به صورت مستقیم دریافت نمایند. </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
            </a:r>
            <a:br>
              <a:rPr lang="fa-IR"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788828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Autofit/>
          </a:bodyPr>
          <a:lstStyle/>
          <a:p>
            <a:pPr algn="r" rtl="1">
              <a:lnSpc>
                <a:spcPct val="115000"/>
              </a:lnSpc>
              <a:spcAft>
                <a:spcPts val="1000"/>
              </a:spcAft>
            </a:pP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رهنمودها و توصیه‌های کاربردی برای تدوین، پیاده‌سازی و نگهداشت معماری در شرکت‌های توزیع نیروی برق</a:t>
            </a:r>
            <a:b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800" b="1" dirty="0" smtClean="0">
                <a:effectLst/>
                <a:latin typeface="B Titr" panose="00000700000000000000" pitchFamily="2" charset="-78"/>
                <a:ea typeface="Calibri" panose="020F0502020204030204" pitchFamily="34" charset="0"/>
                <a:cs typeface="B Titr" panose="00000700000000000000" pitchFamily="2" charset="-78"/>
              </a:rPr>
              <a:t>حمایت مدیریت ارشد </a:t>
            </a:r>
            <a:br>
              <a:rPr lang="fa-IR" sz="2800" b="1" dirty="0" smtClean="0">
                <a:effectLst/>
                <a:latin typeface="B Titr" panose="00000700000000000000" pitchFamily="2" charset="-78"/>
                <a:ea typeface="Calibri" panose="020F0502020204030204" pitchFamily="34" charset="0"/>
                <a:cs typeface="B Titr" panose="000007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معماری سازمانی بر لایه‌های مختلف سازمان اعم از کسب و کار، برنامه های کاربردی و زیرساخت سازمان تاثیرگذار خواهد بود و ممکن است موجب تغییرات متعدد در سازمان شود. شناسایی و اجرای این تغییرات ممکن است با موانع متعدد از قبیل موانع مالی، عدم همراهی واحدهای سازمانی و... مواجه شود که بدون حمایت مدیریت ارشد عملا امکان‌پذیر نخواهد بود. پیشنهاد می‌گردد که قبل از اجرای پروژه، مدیریت ارشد به خوبی از نتایج معماری سازمانی آگاه گردیده تا با حمایت بیشتری پروژه اجرا شود. </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b="1" dirty="0" smtClean="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smtClean="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
            </a:r>
            <a:br>
              <a:rPr lang="fa-IR"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11313399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Autofit/>
          </a:bodyPr>
          <a:lstStyle/>
          <a:p>
            <a:pPr algn="r" rtl="1">
              <a:lnSpc>
                <a:spcPct val="115000"/>
              </a:lnSpc>
              <a:spcAft>
                <a:spcPts val="1000"/>
              </a:spcAft>
            </a:pP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رهنمودها و توصیه‌های کاربردی برای تدوین، پیاده‌سازی و نگهداشت معماری در شرکت‌های توزیع نیروی برق</a:t>
            </a:r>
            <a:b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b="1" dirty="0">
                <a:solidFill>
                  <a:prstClr val="black"/>
                </a:solidFill>
                <a:latin typeface="B Titr" panose="00000700000000000000" pitchFamily="2" charset="-78"/>
                <a:ea typeface="Calibri" panose="020F0502020204030204" pitchFamily="34" charset="0"/>
                <a:cs typeface="B Titr" panose="00000700000000000000" pitchFamily="2" charset="-78"/>
              </a:rPr>
              <a:t>همراهی و مشارکت واحدهای سازمانی </a:t>
            </a:r>
            <a:r>
              <a:rPr lang="en-US" sz="3200" b="1" dirty="0">
                <a:solidFill>
                  <a:prstClr val="black"/>
                </a:solidFill>
                <a:latin typeface="B Titr" panose="00000700000000000000" pitchFamily="2" charset="-78"/>
                <a:ea typeface="Calibri" panose="020F0502020204030204" pitchFamily="34" charset="0"/>
                <a:cs typeface="B Titr" panose="00000700000000000000" pitchFamily="2" charset="-78"/>
              </a:rPr>
              <a:t/>
            </a:r>
            <a:br>
              <a:rPr lang="en-US" sz="3200" b="1" dirty="0">
                <a:solidFill>
                  <a:prstClr val="black"/>
                </a:solidFill>
                <a:latin typeface="B Titr" panose="00000700000000000000" pitchFamily="2" charset="-78"/>
                <a:ea typeface="Calibri" panose="020F0502020204030204" pitchFamily="34" charset="0"/>
                <a:cs typeface="B Titr" panose="00000700000000000000" pitchFamily="2" charset="-78"/>
              </a:rPr>
            </a:br>
            <a:r>
              <a:rPr lang="fa-IR" sz="2800" b="1" dirty="0">
                <a:latin typeface="Calibri" panose="020F0502020204030204" pitchFamily="34" charset="0"/>
                <a:ea typeface="Calibri" panose="020F0502020204030204" pitchFamily="34" charset="0"/>
                <a:cs typeface="B Mitra" panose="00000400000000000000" pitchFamily="2" charset="-78"/>
              </a:rPr>
              <a:t>مراحل مختلف تدوین طرح معماری سازمانی و پیاده‌سازی آن، نیاز شدیدی به همراهی واحدهای سازمانی دارد. این رابطه شامل شناسایی وضع موجود لایه‌های مختلف معماری، اجرای پروژه‌های بهبود، بکارگیری برنامه های کاربردی جدید و... است که در صورت عدم همراهی واحدهای سازمانی استقرار معماری سازمانی عملا با چالش‌های زیادی مواجه شده و کارایی لازم را نخواهد داشت.</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b="1" dirty="0" smtClean="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smtClean="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
            </a:r>
            <a:br>
              <a:rPr lang="fa-IR"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38595282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Autofit/>
          </a:bodyPr>
          <a:lstStyle/>
          <a:p>
            <a:pPr algn="r" rtl="1">
              <a:lnSpc>
                <a:spcPct val="115000"/>
              </a:lnSpc>
              <a:spcAft>
                <a:spcPts val="1000"/>
              </a:spcAft>
            </a:pP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رهنمودها و توصیه‌های کاربردی برای تدوین، پیاده‌سازی و نگهداشت معماری در شرکت‌های توزیع نیروی برق</a:t>
            </a:r>
            <a:b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2400" b="1" dirty="0" smtClean="0">
                <a:effectLst/>
                <a:latin typeface="B Titr" panose="00000700000000000000" pitchFamily="2" charset="-78"/>
                <a:ea typeface="Calibri" panose="020F0502020204030204" pitchFamily="34" charset="0"/>
                <a:cs typeface="B Titr" panose="00000700000000000000" pitchFamily="2" charset="-78"/>
              </a:rPr>
              <a:t>برگزاری یا شرکت در سمینارهای دوره‌ای و هم اندیشی با محوریت معماری سازمانی</a:t>
            </a:r>
            <a:r>
              <a:rPr lang="en-US" sz="2400" b="1" dirty="0" smtClean="0">
                <a:effectLst/>
                <a:latin typeface="B Titr" panose="00000700000000000000" pitchFamily="2" charset="-78"/>
                <a:ea typeface="Calibri" panose="020F0502020204030204" pitchFamily="34" charset="0"/>
                <a:cs typeface="B Titr" panose="00000700000000000000" pitchFamily="2" charset="-78"/>
              </a:rPr>
              <a:t/>
            </a:r>
            <a:br>
              <a:rPr lang="en-US" sz="2400" b="1" dirty="0" smtClean="0">
                <a:effectLst/>
                <a:latin typeface="B Titr" panose="00000700000000000000" pitchFamily="2" charset="-78"/>
                <a:ea typeface="Calibri" panose="020F0502020204030204" pitchFamily="34" charset="0"/>
                <a:cs typeface="B Titr" panose="00000700000000000000" pitchFamily="2" charset="-78"/>
              </a:rPr>
            </a:br>
            <a:r>
              <a:rPr lang="fa-IR" sz="2000" b="1" dirty="0" smtClean="0">
                <a:effectLst/>
                <a:latin typeface="Calibri" panose="020F0502020204030204" pitchFamily="34" charset="0"/>
                <a:ea typeface="Calibri" panose="020F0502020204030204" pitchFamily="34" charset="0"/>
                <a:cs typeface="B Mitra" panose="00000400000000000000" pitchFamily="2" charset="-78"/>
              </a:rPr>
              <a:t>پس از ابلاغ مدل مرجع، کلیه شرکتها مسیر تهیه معماری تفصیلی و پیاده‌سازی معماری مطلوب مبتنی بر مدل مرجع را در شرکتهای خود آغاز خواهند کرد. این شرکتها حوزه تخصصی مشابه با یکدیگر را دارند و طبیعتا مسائل و چالش‌های مشابه با هم را پیش‌رو خواهند داشت. لذا ایجاد بستری برای به اشتراک گذاری تجارب و هم‌اندیشی پیرامون معماری سازمانی اهمیت ویژه‌ای خواهد داشت. بنابراین توصیه می‌شود ساز و کاری توسط توانیر برای این امر طراحی و پیاده‌سازی گردد. این امر باعث کاهش هزینه‌های استقرار معماری سازمانی، افزایش انگیزش برای پیشبرد اهداف معماری سازمانی و... خواهد شد.</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
            </a:r>
            <a:br>
              <a:rPr lang="en-US" sz="3200" b="1" dirty="0" smtClean="0">
                <a:effectLst/>
                <a:latin typeface="Calibri" panose="020F0502020204030204" pitchFamily="34" charset="0"/>
                <a:ea typeface="Calibri" panose="020F0502020204030204" pitchFamily="34" charset="0"/>
                <a:cs typeface="B Mitra" panose="00000400000000000000" pitchFamily="2" charset="-78"/>
              </a:rPr>
            </a:b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b="1" dirty="0" smtClean="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smtClean="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
            </a:r>
            <a:br>
              <a:rPr lang="fa-IR"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3268574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74567"/>
            <a:ext cx="11607338" cy="6525491"/>
          </a:xfrm>
        </p:spPr>
        <p:txBody>
          <a:bodyPr anchor="t">
            <a:noAutofit/>
          </a:bodyPr>
          <a:lstStyle/>
          <a:p>
            <a:pPr algn="r" rtl="1">
              <a:lnSpc>
                <a:spcPct val="115000"/>
              </a:lnSpc>
              <a:spcAft>
                <a:spcPts val="1000"/>
              </a:spcAft>
            </a:pP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رهنمودها و توصیه‌های کاربردی برای تدوین، پیاده‌سازی و نگهداشت معماری در شرکت‌های توزیع نیروی برق</a:t>
            </a:r>
            <a:b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t/>
            </a:r>
            <a:br>
              <a:rPr lang="fa-IR" sz="3600" dirty="0" smtClean="0">
                <a:solidFill>
                  <a:srgbClr val="365F91"/>
                </a:solidFill>
                <a:effectLst/>
                <a:latin typeface="Cambria" panose="02040503050406030204" pitchFamily="18" charset="0"/>
                <a:ea typeface="Times New Roman" panose="02020603050405020304" pitchFamily="18" charset="0"/>
                <a:cs typeface="B Koodak" panose="00000700000000000000" pitchFamily="2" charset="-78"/>
              </a:rPr>
            </a:br>
            <a:r>
              <a:rPr lang="fa-IR" sz="3200" b="1" dirty="0" smtClean="0">
                <a:effectLst/>
                <a:latin typeface="B Titr" panose="00000700000000000000" pitchFamily="2" charset="-78"/>
                <a:ea typeface="Calibri" panose="020F0502020204030204" pitchFamily="34" charset="0"/>
                <a:cs typeface="B Titr" panose="00000700000000000000" pitchFamily="2" charset="-78"/>
              </a:rPr>
              <a:t>توجه به بلوغ سازمانی در تعریف پروژه‎های بهبود</a:t>
            </a:r>
            <a:r>
              <a:rPr lang="en-US" sz="3200" b="1" dirty="0">
                <a:solidFill>
                  <a:prstClr val="black"/>
                </a:solidFill>
                <a:latin typeface="B Titr" panose="00000700000000000000" pitchFamily="2" charset="-78"/>
                <a:ea typeface="Calibri" panose="020F0502020204030204" pitchFamily="34" charset="0"/>
                <a:cs typeface="B Titr" panose="00000700000000000000" pitchFamily="2" charset="-78"/>
              </a:rPr>
              <a:t/>
            </a:r>
            <a:br>
              <a:rPr lang="en-US" sz="3200" b="1" dirty="0">
                <a:solidFill>
                  <a:prstClr val="black"/>
                </a:solidFill>
                <a:latin typeface="B Titr" panose="00000700000000000000" pitchFamily="2" charset="-78"/>
                <a:ea typeface="Calibri" panose="020F0502020204030204" pitchFamily="34" charset="0"/>
                <a:cs typeface="B Titr" panose="00000700000000000000" pitchFamily="2" charset="-78"/>
              </a:rPr>
            </a:br>
            <a:r>
              <a:rPr lang="fa-IR" sz="2800" b="1" dirty="0" smtClean="0">
                <a:effectLst/>
                <a:latin typeface="Calibri" panose="020F0502020204030204" pitchFamily="34" charset="0"/>
                <a:ea typeface="Calibri" panose="020F0502020204030204" pitchFamily="34" charset="0"/>
                <a:cs typeface="B Mitra" panose="00000400000000000000" pitchFamily="2" charset="-78"/>
              </a:rPr>
              <a:t>رسیدن به وضعیت مطلوب معماری سازمانی می‌بایست یک مسیر پیوسته را طی کند. ابتدأ تعریف پروژه‌هایی که از سطح بالایی از تکنولوژی برخوردارند برای شرکت هایی که به نسبت سطح پایینی از تکنولوژی را دارا هستند و هنوز آمادگی مهیا کردن زیرساخت‌های مناسب و استفاده از آن را ندارند عملا سبب هدر رفت منابع و دیدگاه منفی شرکت نسبت به معماری سازمانی خواهد شد.</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2800" b="1" dirty="0" smtClean="0">
                <a:effectLst/>
                <a:latin typeface="Calibri" panose="020F0502020204030204" pitchFamily="34" charset="0"/>
                <a:ea typeface="Calibri" panose="020F0502020204030204" pitchFamily="34" charset="0"/>
                <a:cs typeface="B Mitra" panose="00000400000000000000" pitchFamily="2" charset="-78"/>
              </a:rPr>
              <a:t/>
            </a:r>
            <a:br>
              <a:rPr lang="en-US" sz="2800" b="1" dirty="0" smtClean="0">
                <a:effectLst/>
                <a:latin typeface="Calibri" panose="020F0502020204030204" pitchFamily="34" charset="0"/>
                <a:ea typeface="Calibri" panose="020F0502020204030204" pitchFamily="34" charset="0"/>
                <a:cs typeface="B Mitra" panose="00000400000000000000" pitchFamily="2" charset="-78"/>
              </a:rPr>
            </a:br>
            <a:r>
              <a:rPr lang="en-US" sz="2400" b="1" dirty="0" smtClean="0">
                <a:solidFill>
                  <a:prstClr val="black"/>
                </a:solidFill>
                <a:latin typeface="Calibri" panose="020F0502020204030204" pitchFamily="34" charset="0"/>
                <a:ea typeface="Calibri" panose="020F0502020204030204" pitchFamily="34" charset="0"/>
                <a:cs typeface="B Mitra" panose="00000400000000000000" pitchFamily="2" charset="-78"/>
              </a:rPr>
              <a:t/>
            </a:r>
            <a:br>
              <a:rPr lang="en-US" sz="2400" b="1" dirty="0" smtClean="0">
                <a:solidFill>
                  <a:prstClr val="black"/>
                </a:solidFill>
                <a:latin typeface="Calibri" panose="020F0502020204030204" pitchFamily="34" charset="0"/>
                <a:ea typeface="Calibri" panose="020F0502020204030204" pitchFamily="34" charset="0"/>
                <a:cs typeface="B Mitra" panose="00000400000000000000" pitchFamily="2" charset="-78"/>
              </a:rPr>
            </a:br>
            <a:r>
              <a:rPr lang="fa-IR" sz="2400" b="1" dirty="0" smtClean="0">
                <a:effectLst/>
                <a:latin typeface="Calibri" panose="020F0502020204030204" pitchFamily="34" charset="0"/>
                <a:ea typeface="Calibri" panose="020F0502020204030204" pitchFamily="34" charset="0"/>
                <a:cs typeface="B Mitra" panose="00000400000000000000" pitchFamily="2" charset="-78"/>
              </a:rPr>
              <a:t/>
            </a:r>
            <a:br>
              <a:rPr lang="fa-IR" sz="2400" b="1" dirty="0" smtClean="0">
                <a:effectLst/>
                <a:latin typeface="Calibri" panose="020F0502020204030204" pitchFamily="34" charset="0"/>
                <a:ea typeface="Calibri" panose="020F0502020204030204" pitchFamily="34" charset="0"/>
                <a:cs typeface="B Mitra" panose="00000400000000000000" pitchFamily="2" charset="-78"/>
              </a:rPr>
            </a:br>
            <a:endParaRPr lang="en-US" sz="2400" b="1" dirty="0">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76246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074821" y="121920"/>
            <a:ext cx="9861403" cy="6736080"/>
          </a:xfrm>
          <a:prstGeom prst="rect">
            <a:avLst/>
          </a:prstGeom>
        </p:spPr>
      </p:pic>
    </p:spTree>
    <p:extLst>
      <p:ext uri="{BB962C8B-B14F-4D97-AF65-F5344CB8AC3E}">
        <p14:creationId xmlns:p14="http://schemas.microsoft.com/office/powerpoint/2010/main" val="246200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882319" y="231648"/>
            <a:ext cx="10386301" cy="6441868"/>
          </a:xfrm>
          <a:prstGeom prst="rect">
            <a:avLst/>
          </a:prstGeom>
        </p:spPr>
      </p:pic>
    </p:spTree>
    <p:extLst>
      <p:ext uri="{BB962C8B-B14F-4D97-AF65-F5344CB8AC3E}">
        <p14:creationId xmlns:p14="http://schemas.microsoft.com/office/powerpoint/2010/main" val="206228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56084" y="240632"/>
            <a:ext cx="9769642" cy="6432884"/>
          </a:xfrm>
          <a:prstGeom prst="rect">
            <a:avLst/>
          </a:prstGeom>
        </p:spPr>
      </p:pic>
    </p:spTree>
    <p:extLst>
      <p:ext uri="{BB962C8B-B14F-4D97-AF65-F5344CB8AC3E}">
        <p14:creationId xmlns:p14="http://schemas.microsoft.com/office/powerpoint/2010/main" val="2266470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4509</Words>
  <Application>Microsoft Office PowerPoint</Application>
  <PresentationFormat>Widescreen</PresentationFormat>
  <Paragraphs>216</Paragraphs>
  <Slides>66</Slides>
  <Notes>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83" baseType="lpstr">
      <vt:lpstr>Batang</vt:lpstr>
      <vt:lpstr>Arial</vt:lpstr>
      <vt:lpstr>B Koodak</vt:lpstr>
      <vt:lpstr>B Mitra</vt:lpstr>
      <vt:lpstr>B Nazanin</vt:lpstr>
      <vt:lpstr>B Titr</vt:lpstr>
      <vt:lpstr>B Yagut</vt:lpstr>
      <vt:lpstr>B Yekan</vt:lpstr>
      <vt:lpstr>Calibri</vt:lpstr>
      <vt:lpstr>Calibri Light</vt:lpstr>
      <vt:lpstr>Cambria</vt:lpstr>
      <vt:lpstr>Georgia</vt:lpstr>
      <vt:lpstr>Nazanin</vt:lpstr>
      <vt:lpstr>Times New Roman</vt:lpstr>
      <vt:lpstr>Times New Roman Bold</vt:lpstr>
      <vt:lpstr>Office Theme</vt:lpstr>
      <vt:lpstr>Visio</vt:lpstr>
      <vt:lpstr>بسم الله الرحمن الرحیم       آشنایی با معماری سازمانی    شرکت توزیع نیروی برق استان گلستان</vt:lpstr>
      <vt:lpstr>مفهوم معماري سازماني (Enterprise Architecture) معماري سازماني (EA) مجموعه‌اي است به‌هم‌پيوسته از مدل‌هاي توصيف‌كننده جنبه‌هاي مختلف يك سازمان، كه نحوه استفاده از فناوري اطلاعات را در راستاي رسيدن به اهداف سازماني بيان مي‌كند. به تعبیری دیگر معماری سازمانی در بردارنده وضعیت موجود (چه هستیم ) ، رویکرد آینده (چه باشیم) و برنامه انتقال به آینده مطلوب است. همانند نقشه یک ساختمان ، که طرح کلی را از دیدگاه های مختلف اتاق ها ، راهروها، تاسیسات ، برق کشی و ... نشان می دهد، معماری سازمان هم یک نقشه از سازمان از دیدگاه های مختلف ارائه می کند. در معماری سازمانی لایه های کسب و کار (فرایندهای سازمانی )  ، داده ها ، نرم افزارهای سازمان و  زیرساخت های فناوری اطلاعات مورد بررسی قرار گرفته و وضعیت موجود و مطلوب آنها شناسایی می گردد. </vt:lpstr>
      <vt:lpstr>اصول محوری معماری سازمانی  اصل اول:  تقدم برنامه ریزی و طراحی بر پیاده سازی و اجرا برای مثال، در ساختمان سازی می توان بدون طرح و نقشه شروع به ساخت ساختمان نمود، ولی نتیجه حاصله دارای "بهره وری پایین"  ، " طول عمر کوتاه"  ، "هزینه بالای تعمیرات و نگهداشت "  و "هزینه بالای تغییرات و گسترش"  است ؛ در مقابل، مقدم قراردادن برنامه ریزی و طراحی ممکن است هزینه اولیه و زمان ساخت را اندکی افزایش دهد، اما نتیجه حاصله دارای " بهره وری بهتر"  ، " طول عمر بالاتر"  ، "هزینه کمتر تعمیرات و نگهداشت"  و "سهولت تغییرات و گسترش" است. در مباحث مدیریت و تحول سازمانی نیز مقدم قراردادن برنامه ریزی و طراحی براساس استانداردها و تجربه های موفق، اگرچه به هزینه اولیه و زمان بیشتری نیاز دارد، اما نتیجه حاصله با ارزش، مطمئن و توسعه پذیر می باشد. </vt:lpstr>
      <vt:lpstr>اصول محوری معماری سازمانی  اصل دوم: مهندسی همه جوانب و عناصر سازمان به صورت یکپارچه همانطور که برای ساخت یک ساختمان همه جوانب موضوع ، تحلیل و مهندسی می شود و خروجی آن نقشه های متنوعی نظیر پلان، نمای داخلی ، نقشه برق ، لوله کشی، موتورخانه و ... هستند ولی همگی در کنار هم برای ساخت ساختمان لازم است ؛ در معماری سازمانی نیز علاوه  بر تحلیل و تدوین "معماری کسب وکار" (ساختار، فرایند، خدمات، ...)  نیاز به تحلیل و تدوین ساختار داده ای ، ارتباط نرم افزارها، شبکه و زیرساخت های ارتباطی نیز هست که مجموعه این  تحلیل ها و نقشه ها با همدیگر، متوازن  و همراستا و یکپارچه، توصیف کننده معماری سازمان می باشد.  </vt:lpstr>
      <vt:lpstr>عمارت وینچستر در ادبیات معماری سازمانی یکی از مثال های کلیدی و معروف است.   تاریخچه عمارت وینچستر این عمارت در سال های 1884 تا 1922 طی 38 سال ساخته شد درشهر سن خوزه کالیفرنیا وجود دارد. خانم وینچستر زنی ثروتمند بود که از طریق فالگیرها به او چنین القاء شده بود که با اتمام ساخت و ساز این ساختمان عمر او نیز به پایان می رسد. </vt:lpstr>
      <vt:lpstr>پاره ای از مشخصات عمارت وینچستر         این عمارت 160 اتاقه بر خلاف ساختمان های معاصر خود دارای سیستم های مدرن گرمایش و سرمایش ، آسانسور و چراغ های گازی که با یک کلید روشن و خاموش می شدند بود. </vt:lpstr>
      <vt:lpstr>PowerPoint Presentation</vt:lpstr>
      <vt:lpstr>PowerPoint Presentation</vt:lpstr>
      <vt:lpstr>PowerPoint Presentation</vt:lpstr>
      <vt:lpstr>PowerPoint Presentation</vt:lpstr>
      <vt:lpstr> شباهت  رویکرد ما در توسعه سیستم ها بدون نقشه  و  رویکرد توسعه عمارت وینچستر چیست ؟</vt:lpstr>
      <vt:lpstr>عدم وجود راهبرد:  این عمارت بدون هیچ هدفی و صرفاً جهت طولانی شدن عمرمالک ساخته شده است</vt:lpstr>
      <vt:lpstr>ساخت و توسعه بدون وجود نقشه فنی:  این عمارت بدون هیچ طرح و نقشه ای ساخته شده است</vt:lpstr>
      <vt:lpstr>عدم توجه به نیازمندی ها:   در ساخت درها و پنجره ها ، راه پله ها به نیازمندی هیچ توجهی نشده است. </vt:lpstr>
      <vt:lpstr>زمان نامعقول:  38 سال</vt:lpstr>
      <vt:lpstr>هزینه نامعقول:  5/5 میلیون دلار</vt:lpstr>
      <vt:lpstr>حضور نسل های مختلف از سبک ها و سیستم ها:  مثلاً سه مدل سیستم گرمایش ، یا 3 عدد آسانسور برای یک ساختمان 2 طبقه</vt:lpstr>
      <vt:lpstr>غیرقابل توسعه:   برخی از قسمت های آن دیگر قابل توسعه نیست و فقط با تخریب توسعه مقدور خواهد بود </vt:lpstr>
      <vt:lpstr>پیچیدگی بسیار زیاد:   به طوری که به حضور یک راهنمای محلی به راحتی در آن گم خواهید شد.</vt:lpstr>
      <vt:lpstr>نقش معماری سازمانی در تحول سازمانی  طرح های تحول سازمانی در غیاب معماری سازمانی </vt:lpstr>
      <vt:lpstr>نقش معماری سازمانی در تحول سازمانی  طرح های تحول سازمانی بر مبنای معماری سازمانی  </vt:lpstr>
      <vt:lpstr>نقش برنامه استراتژیک و معماری سازمانی در ایجاد تحول در سازمان ها در رويكرد تكنولوژيك، اغلب سازمان ها به دنبال افزايش كارايي و بهره وري از طريق استقرار سيستمهاي اطلاعاتي هستند ،  اما به دليل عدم توجه به استراتژي هاي كلان سازمان ها این رویکرد منجر به توسعه سيستمهاي جزيره اي مي شود. اين رويکرد، صرفا بدنبال افزايش كارايي و بهره وري در سطح يك واحد يا زير مجموعه هاي از سازمان است . مشکلات اصلی این رویکرد عبارتند از : سهم ناچیز اين برنامه ها در برنامه استراتژيك سازمان ها  عدم يكپارچگي ميان استراتژي هاي كلان سازمان با استراتژي هاي فناوري اطلاعات (وحتي فقدان استراتژي در حوزه IT) پراكندگي و بازگشت اندك سرمايه در حوزه IT  InformationTechnology   </vt:lpstr>
      <vt:lpstr>مزایای معماری سازمانی فراهم سازی انعطاف پذیری لازم در برابر تغییرات محیطی تطبیق نیازمندی های لایه های ماموریتی و فناوری اطلاعات و ارتباطات کاهش میزان ریسک پروژه های فناوری اطلاعات و ارتباطات فراهم شدن امکان کنترل و هدایت موثر سازمان فراهم شدن زمینه های ارزیابی تغییرات سازمانی کاهش هزینه ها و زمان توسعه سیستم های اطلاعاتی امکان استفاده از مولفه های سیستمی مشترک در سطح سازمان همگرایی به سمت دولت الکترونیک</vt:lpstr>
      <vt:lpstr>PowerPoint Presentation</vt:lpstr>
      <vt:lpstr>PowerPoint Presentation</vt:lpstr>
      <vt:lpstr>الزامات قانونی تدوین معماری سازمانی  براساس ماده 12 ضوابط فنی اجرایی توسعه دولت الکترونیک سال 93: دستگا ههای اجرایی موظفند حداکثر ظرف مدت یک سال پس از ابلاغ این مصوبه،چارچوب(مستند) معماری سازمانی را به نحوی که شامل باز مهندسی کلیه خدمات و فرآیندهای خود باشد، به دبیرخانه شورا ارائه کنند. به روز رسانی سازمانی دستگاه ها هر دو سال یکبار بر اساس مصوبات شورا و کمیسیون الزامی است.</vt:lpstr>
      <vt:lpstr>مشخصات قرارداد عنوان پروژه :  تدوین معماری مرجع شرکت‌های توزیع نیروی برق سراسر کشور و معماری سازمانی تفصیلی شرکت توزیع نیروی برق استان گلستان نام پیمانکار : شرکت حاسب سیستم  ناظر فنی : آقای مهندس مهجوریان  از آزمایشگاه معماری سازمانی دانشگاه شهید بهشتی تهران  ناظر عالیه : دفتر فناوری اطلاعات و آمار شرکت توانیر  مبلغ قرارداد : 482 میلیون تومان تاریخ شروع : مهرماه سال 1396</vt:lpstr>
      <vt:lpstr>مشخصات قرارداد عنوان پروژه :  تدوین معماری مرجع شرکت‌های توزیع نیروی برق سراسر کشور و معماری سازمانی تفصیلی شرکت توزیع نیروی برق استان گلستان نام پیمانکار : شرکت حاسب سیستم  ناظر فنی : آقای مهندس مهجوریان  از آزمایشگاه معماری سازمانی دانشگاه شهید بهشتی تهران  ناظر عالیه : دفتر فناوری اطلاعات و آمار شرکت توانیر  مبلغ قرارداد : 482 میلیون تومان تاریخ شروع : مهرماه سال 1396</vt:lpstr>
      <vt:lpstr>جلسه افتتاحیه در ابتدای پروژه مراسمی تحت عنوان آیین رونمایی از آغاز پروژه تدوین مدل مرجع معماری سازمانی با حضور آقایان مهندسین محبی، زندی و امیری از شرکت توانیر و معاون توسعه منابع انسانی استانداری گلستان و مدیر کل اداره کل فناوری اطلاعات استان و کلیه مدیران ارشد و مدیران ستادی در محل شرکت توزیع نیروی برق استان گلستان جهت آغاز رسمی پروژه برگزار گردید. </vt:lpstr>
      <vt:lpstr>برگزاری جلسات آموزشی –توجیهی جهت آشنایی بیشتر کارکنان با مفهوم معماری سازمانی ، جلسات آموزشی –توجیهی در سطوح مختلف سازمانی اعم از مدیران ارشد ، مدیران شهرستان ها و مدیران ستادی و کارشناسان هر معاونت برگزار گردید و در ادامه کارگروه معماری سازمانی به ریاست مدیرعامل شرکت تشکیل گردید. همچنین جهت بررسی اسناد تولید شده در هر معاونت، یک کمیته با عضویت کارشناسان خبره هر معاونت نیز ایجاد گردید. </vt:lpstr>
      <vt:lpstr>برگزاری جلسات آموزشی –توجیهی برگزاری جلسات متوالی جهت بررسی فرایندها کارشناسان واحد های مختلف و با حضور مشاور برنامه استراتژیک  </vt:lpstr>
      <vt:lpstr>انتخاب شرکت های همکار جهت اطمینان از جامعیت و صحت فرایندها و ساختار های احصا شده در شرکت توزیع برق گلستان  ، شرکت  های (توزیع برق شمال کرمان ، جنوب کرمان و استان البرز) به عنوان 3 شرکت همکار انتخاب گردید و  جلسات مصاحبه و بررسی با حضور نمایندگان این شرکت ها و پیمانکار در شرکت های توزیع برق اشاره شده تشکیل گردید.  </vt:lpstr>
      <vt:lpstr>PowerPoint Presentation</vt:lpstr>
      <vt:lpstr>فازهای پروژه  به صورت کلی این پروژه در قالب 5 فاز به شرح ذیل تعریف شده است: فاز صفر -  برنامه ریزی پروژه فاز یک - تعیین چشم انداز معماری (تحلیل استراتژیک)  فاز دوم -  شناخت وضع موجود  فاز سوم  - تدوین مدل مرجع شرکت های توزیع نیروی برق و معماری وضع مطلوب   فاز چهارم - تدوین برنامه گذار   </vt:lpstr>
      <vt:lpstr>لایه‌های معماری سازمانی  مفاهیمی که در معماری سازمانی مورد بررسی و تحلیل قرار می‌گیرند، به‌طور سنتی در چارچوب‌های معماری به لایه‌های مختلف افراز می‌شوند. گرچه لایه‌‌بندی در چارچوب‌ها و دیدگاه‌های مختلف بعضاً تفاوت‌هایی با یکدیگر دارند، با این حال معمولاً چهار لایه زیر به عنوان لایه‌های اصلی معماری سازمانی در نظر گرفته می‌شوند: </vt:lpstr>
      <vt:lpstr>لایه‌های معماری سازمانی  لایه کسب‌وکار Business Layer      نوك هرم معماري سازماني، جنبه‌هاي مربوط به كسب و كار سازمان را تشريح مي‌كند. در اين لايه مواردي چون فرايندهاي كسب و كار براي حصول به اهداف سازمان تشريح و ارتباط ميان آن‌ها مدل‌سازي مي‌شود. در لایه کسب ‌وکار معماری مرجع شرکت‌های توزیع نیروی برق، فرایندها، خدمات، کارکردها (وظایف سازمانی)، عامل‌های کسب ‌وکار (واحدهای سازمانی، ذینفعان بیرونی) به‌صورتی عمومی و قابل استفاده در تمامی شرکت های توزیع نیروی برق مشخص گردیده است .  </vt:lpstr>
      <vt:lpstr>PowerPoint Presentation</vt:lpstr>
      <vt:lpstr>لایه‌های معماری سازمانی   لایه داده    Data Layer      لايه داده يکي از لايه‌هاي معماري سازماني و دربرگيرنده داده های ثبت شده در برنامه های کاربردی است که براي برطرف کردن نیازهای اطلاعاتی سازمان لازمند. اولين قدم در سازماندهي و ساماندهي داده ها در هر سازمان، شناسايي منابع داده‌اي و داده‌هاي توليد شده در حوزه‌هاي وظيفه‌اي و كاري آن است كه به نوبه خود، زيربناي شناسايي و دسته‌بندي برنامه های کاربردی آتي سازمان محسوب مي‌شود.  در لایه داده معماری مرجع شرکت های توزیع نیروی برق، موضوعات اطلاعاتی پشتیبانی‌کننده لایه کسب و کار و روابط میان این مؤلفه‌ها تعریف شده است . </vt:lpstr>
      <vt:lpstr>PowerPoint Presentation</vt:lpstr>
      <vt:lpstr>لایه‌های معماری سازمانی  لایه برنامه کاربردی  Application Layer لايه برنامه کاربردی يکي از لايه‌هاي معماري سازماني و در بر گيرنده برنامه هاي کاربردي است که براي دستيابي و پشتیبانی از مؤلفه‌هاي تعريف شده در لايه‌هاي «کسب و کار» و «اطلاعات» لازمند. معماری برنامه های کاربردی توصیفی است از گروه‌بندی‌های منطقی قابلیت‌هایی که موجودیت‌های اطلاعاتی را مدیریت می‌کنند. در لایه کاربرد معماری مرجع شرکت‌های توزیع نیروی برق، برنامه‌های کاربردی به‌صورتی عمومی و قابل استفاده در تمامی شرکت‌های توزیع نیروی برق مشخص می شوند .   </vt:lpstr>
      <vt:lpstr>PowerPoint Presentation</vt:lpstr>
      <vt:lpstr>لایه‌های معماری سازمانی   لایه زیرساخت فناوری       Technical Infra Structure Layer انتخاب مناسب زيرساخت فناوری از اساسي‌ترين وجوه معماري يک سازمان است. این لایه که در معرض سريع ترین و شديدترين تغييرات و دگرگوني‌ها قرار دارد ، محيط سخت‌افزاري، نرم‌افزاري و ارتباطي لازم براي اجراي برنامه های کاربردی و گردش اطلاعات و عمليات را نشان می دهد .  </vt:lpstr>
      <vt:lpstr>PowerPoint Presentation</vt:lpstr>
      <vt:lpstr>چرخه‌ مدیریت‌فرایندهای‌کسب‌و‌کار            در فاز آماده سازی مدیریت فرایند فاز چهار کار کلیدی انجام می شود: 1-فرهنگ‌سازی 2-آموزش 3-تعهد ‌مدیران‌ 4-انتخاب‌ابزار  </vt:lpstr>
      <vt:lpstr>روش دسته بندی فرایندها   </vt:lpstr>
      <vt:lpstr>نقشه ­راه و متدولوژی استقرار معماری سازمانی برای شرکت­های توزیع نیروی برق مبتنی بر مدل مرجع روش‌های مختلفی برای تدوین و به‌روزرسانی معماری سازمانی ارائه شده است که معروفترین آنها ADM یا همان روش توسعه معماری سازمانی چارچوب TOGAF است. چارچوب ملی معماری سازمانی ایران نیز برگرفته از ADM و با استفاده از دانش و تجربه‌های داخلی کشور روشی را برای توسعه معماری سازمانی سفارشی سازی نموده است.  به همین منظور در پروژه معماری سازمانی شرکت توزیع نیروی برق استان گلستان نیز سعی شده بر اساس همین روش عمل شود. همانطور که در شکل آمده است پس از آماده سازی شرکت برای اجرای پروژه معماری سازمانی، وضع موجود شناسایی می شود و پس از وضع مطلوب ، بررسی و شکاف بین وضع موجود و وضع مطلوب تحلیل شده و در نهایت برای رسیدن از وضع موجود به وضع مطلوب مجموعه اقدامات و پروزه هایی در قالب برنامه گذار تهیه و تدوین و سپس پیاده سازی می گردد و این چرخه مستمرا ادامه می یابد .   Architecture Development Method</vt:lpstr>
      <vt:lpstr>نقشه ­راه و متدولوژی استقرار معماری سازمانی برای شرکت­های توزیع نیروی برق مبتنی بر مدل مرجع روش‌های مختلفی برای تدوین و به‌روزرسانی معماری سازمانی ارائه شده است که معروفترین آنها ADM یا همان روش توسعه معماری سازمانی چارچوب TOGAF است. چارچوب ملی معماری سازمانی ایران نیز برگرفته از ADM و با استفاده از دانش و تجربه‌های داخلی کشور روشی را برای توسعه معماری سازمانی سفارشی سازی نموده است.  به همین منظور در پروژه معماری سازمانی شرکت توزیع نیروی برق استان گلستان نیز سعی شده بر اساس همین روش عمل شود. همانطور که در شکل آمده است پس از آماده سازی شرکت برای اجرای پروژه معماری سازمانی، وضع موجود شناسایی می شود و پس از وضع مطلوب ، بررسی و شکاف بین وضع موجود و وضع مطلوب تحلیل شده و در نهایت برای رسیدن از وضع موجود به وضع مطلوب مجموعه اقدامات و پروزه هایی در قالب برنامه گذار تهیه و تدوین و سپس پیاده سازی می گردد و این چرخه مستمرا ادامه می یابد .   Architecture Development Method  </vt:lpstr>
      <vt:lpstr>نقشه ­راه و متدولوژی استقرار معماری سازمانی  برای شرکت­های توزیع نیروی برق مبتنی بر مدل مرجع  مدل مرجع می‌تواند به صورت دوره‌ای یا موردی مورد بازنگری قرار گیرد و شرکتهای توزیع نیروی برق می‌بایست در هر چرخه خود را با مدل مرجع تطبیق دهند.توضیح آنکه شرکتهای توزیع نیروی برق پس از تطبیق وضع موجود خود با مدل مرجع، می‌توانند مواردی را به صورت پیشنهادی به توانیر اعلام کنند. این موارد پس از بررسی در کمیته راهبری معماری سازمانی صنعت برق قابل اصلاح/ اضافه شدن به مدل مرجع خواهد بود . لازم به ذکر است در همین راستا  نظامنامه کمیته راهبری معماری سازمانی صنعت برق (ویژه شرکتهای توزیع نیروی برق) تهیه گردیده است.    </vt:lpstr>
      <vt:lpstr>PowerPoint Presentation</vt:lpstr>
      <vt:lpstr>PowerPoint Presentation</vt:lpstr>
      <vt:lpstr>محدودیتهای برنامه گذار   زمان اجراي برنامه انتقال ضوابط قانوني خاص محدوديت تامين‌كنندگان محدوديت ظرفيت مديريتي و كارشناسي دفتر فناوري اطلاعات   </vt:lpstr>
      <vt:lpstr>ريسك‌های برنامه گذار  شکل ذیل چارچوب شناسايي و درك منابع و اثرات ريسك‌هاي پروژه های فناوری اطلاعات را نشان می دهد : </vt:lpstr>
      <vt:lpstr>تحلیل شکاف براي تحليل شكاف میان وضع موجود و مطلوب  از ماتريس تحليل شكاف استفاده مي‌شود. در اين ماتريس محورهاي تحليل شكاف در سطرها قرار مي‌گيرند و ستون‌هاي ماتريس چهار وضعيت زير را مي‌توانند داشته باشند: تثبيت:‌ وضع موجود و مطلوب «جزء سازنده» با هم مطابق است. ايجاد: «جزء سازنده» مطلوب در وضع موجود ديده نشده است و بايد ايجاد شود. بهبود: «جزء سازنده» مطلوب در وضع موجود نيز وجود دارد اما نيازمند بهبود و تغيير است. حذف:‌ «جزء سازنده» موجود در وضع مطلوب ديگر وجود نخواهد داشت و بايد حذف شود. در جدول ذیل ماتريس تحليل شكاف معماری سازمانی ارائه شده ‌است.         شایان ذکر است برای هر یک از لایه های معماری سازمانی (کسب و کار، داده، برنامه های کاربردی و زیرساخت فناوری)، ماتریس تحلیل شکاف تکمیل می شود. </vt:lpstr>
      <vt:lpstr>تحلیل شکاف براي تحليل شكاف میان وضع موجود و مطلوب  از ماتريس تحليل شكاف استفاده مي‌شود. در اين ماتريس محورهاي تحليل شكاف در سطرها قرار مي‌گيرند و ستون‌هاي ماتريس چهار وضعيت زير را مي‌توانند داشته باشند: تثبيت:‌ وضع موجود و مطلوب «جزء سازنده» با هم مطابق است. ايجاد: «جزء سازنده» مطلوب در وضع موجود ديده نشده است و بايد ايجاد شود. بهبود: «جزء سازنده» مطلوب در وضع موجود نيز وجود دارد اما نيازمند بهبود و تغيير است. حذف:‌ «جزء سازنده» موجود در وضع مطلوب ديگر وجود نخواهد داشت و بايد حذف شود. در جدول ذیل ماتريس تحليل شكاف معماری سازمانی ارائه شده ‌است.  </vt:lpstr>
      <vt:lpstr>برنامه عملیاتی (برنامه گذار) گذار از معماری موجود به معماری مطلوب نيازمند تبيين مجموعه‌اي از برنامه‌هاي اجرايي است که در دو قالب زیر انجام می شود :   1- پروژه‌‌ها :  به فعاليت‌هايي اطلاق مي‌گردد كه با تعريف مشخص در يك زمان و هزينه برآوردي توسط پيمانكار خارج از شركت انجام مي‌گردد. پروژه‌ها معمولاً با اهداف مشخص و تنها يك بار براي نيل از وضعيت موجود به وضعيت مطلوب اجرا مي‌شوند. براي معرفي هر پروژه شناسنامه‌ای به شرح ذیل تهیه شده است : </vt:lpstr>
      <vt:lpstr>برنامه عملیاتی (برنامه گذار) گذار از معماری موجود به معماری مطلوب نيازمند تبيين مجموعه‌اي از برنامه‌هاي اجرايي است که در دو قالب زیر انجام می شود :   2- اقدامات :  مجموعه‌اي از فعاليت‌ها هستند كه برحسب نياز به صورت مستمر طي دوره زماني طولاني‌تري انجام مي‌شوند. اين فعاليت در قالب وظايف و مسئوليت‌هاي شركت تعريف شده و توسط كارشناسان و عوامل درون‌سازماني اجرايي مي‌گردند. معرفي هر اقدام شناسنامه‌ای به شرح ذیل تهیه شده است:  </vt:lpstr>
      <vt:lpstr>اولويت‌بندي پروژه‌ها  بهتر است پروژه‌هايي در بازه زماني كوتاه مدت اجرا ‌شوند كه سهولت پياده‌سازي و منافعشان (پشتیبانی از استراتژی شرکت) نسبت به ساير پروژه‌ها بيشتر باشد.  پروژه‌هايي كه منافع‌شان كم است اما از نظر پياده‌سازي، اجراي آنها آسان است با فاصله كمي از پروژه‌هاي كوتاه مدت اجرا مي‌شوند.  پروژه‌هاي ميان مدت پروژه‌هايي هستند كه منافعشان زياد اما پياده‌سازي آنها نسبتا دشوار است و گذشت زمان منجر به كاهش دشواري‌هاي پياده‌سازي آنها مي‌شود.  پروژه‌هايي هم كه منافع‌شان كم و پياده‌سازي‌شان مشكل است در بازه زماني بلندمدت قرار مي‌گيرند  در بخش زیر نمونه ماتريس اولويت‌بندي پروژه‌ها برنامه انتقال براساس مدل Deloitte اشاره شده است :</vt:lpstr>
      <vt:lpstr>PowerPoint Presentation</vt:lpstr>
      <vt:lpstr>PowerPoint Presentation</vt:lpstr>
      <vt:lpstr>رهنمودها و توصیه‌های کاربردی برای تدوین، پیاده‌سازی و نگهداشت معماری در شرکت‌های توزیع نیروی برق عوامل متعددی بر موفقیت معماری سازمانی موثر هستند. به منظور افزایش احتمال موفقیت اجرای معماری سازمانی در شرکتها و دستیابی به اهداف مورد نظر، می‌بایست این عوامل شناسایی شده و آنها را تقویت نمود. در این راستا موارد متعددی در منابع مربوطه ذکر شده است که در ادامه مواردی که از اهمیت بالاتری برخوردار است، در قالب رهنمود و توصیه‌های کاربردی توضیح داده شده است: </vt:lpstr>
      <vt:lpstr>رهنمودها و توصیه‌های کاربردی برای تدوین، پیاده‌سازی و نگهداشت معماری در شرکت‌های توزیع نیروی برق  نظام راهبری استقرار معماری سازمانی شرکت ها پس از تدوین طرح معماری سازمانی، به منظور استقرار این طرح با سئوالات متعددی مواجه خواهند بود:  برای استقرار این طرح چه فعالیت‌هایی لازم است؟  چه افرادی می‌بایست در استقرار این طرح همکاری کنند؟  این افراد در قالب چه ساختاری با یکدیگر همکاری خواهند نمود؟  نقش هر یک از این افراد در استقرار معماری سازمانی و پیشبرد فعالیت‌ها چه خواهد بود؟  نحوه انجام هر یک از این فعالیت‌ها به چه نحوی خواهد بود؟..... لذا می‌بایست نظامی جامع و یکپارچه به منظور راهبری استقرار معماری سازمانی در شرکت ها ایجاد شود. چرا که در صورت فقدان متولی برای انجام وظایف و یا مشخص نبودن فعالیتهای لازم برای پیشبرد اهداف معماری سازمانی، عملا این طرح رها خواهد شد و اهداف مدنظر محقق نخواهد شد.   </vt:lpstr>
      <vt:lpstr>رهنمودها و توصیه‌های کاربردی برای تدوین، پیاده‌سازی و نگهداشت معماری در شرکت‌های توزیع نیروی برق  انتقال دانش معماری سازمانی به شرکت ها پس از تهیه مدل مرجع، هر یک از شرکت‌ها می‌بایست معماری تفصیلی خود را تدوین نموده و معماری مطلوب مبتنی بر مدل مرجع را در شرکت خود پیاده‌سازی نمایند. به طور معمول پروژه‌های معماری سازمانی دارای بخش آموزش است اما به منظور موثرتر نمودن این بخش توصیه می‌شود که هنگام اجرای پروژه، پرسنل اصلی مرتبط با  معماری سازمانی مشخص شده باشند تا بتوانند آموزشها را به صورت مستقیم دریافت نمایند.    </vt:lpstr>
      <vt:lpstr>رهنمودها و توصیه‌های کاربردی برای تدوین، پیاده‌سازی و نگهداشت معماری در شرکت‌های توزیع نیروی برق  حمایت مدیریت ارشد  معماری سازمانی بر لایه‌های مختلف سازمان اعم از کسب و کار، برنامه های کاربردی و زیرساخت سازمان تاثیرگذار خواهد بود و ممکن است موجب تغییرات متعدد در سازمان شود. شناسایی و اجرای این تغییرات ممکن است با موانع متعدد از قبیل موانع مالی، عدم همراهی واحدهای سازمانی و... مواجه شود که بدون حمایت مدیریت ارشد عملا امکان‌پذیر نخواهد بود. پیشنهاد می‌گردد که قبل از اجرای پروژه، مدیریت ارشد به خوبی از نتایج معماری سازمانی آگاه گردیده تا با حمایت بیشتری پروژه اجرا شود.    </vt:lpstr>
      <vt:lpstr>رهنمودها و توصیه‌های کاربردی برای تدوین، پیاده‌سازی و نگهداشت معماری در شرکت‌های توزیع نیروی برق  همراهی و مشارکت واحدهای سازمانی  مراحل مختلف تدوین طرح معماری سازمانی و پیاده‌سازی آن، نیاز شدیدی به همراهی واحدهای سازمانی دارد. این رابطه شامل شناسایی وضع موجود لایه‌های مختلف معماری، اجرای پروژه‌های بهبود، بکارگیری برنامه های کاربردی جدید و... است که در صورت عدم همراهی واحدهای سازمانی استقرار معماری سازمانی عملا با چالش‌های زیادی مواجه شده و کارایی لازم را نخواهد داشت.   </vt:lpstr>
      <vt:lpstr>رهنمودها و توصیه‌های کاربردی برای تدوین، پیاده‌سازی و نگهداشت معماری در شرکت‌های توزیع نیروی برق  برگزاری یا شرکت در سمینارهای دوره‌ای و هم اندیشی با محوریت معماری سازمانی پس از ابلاغ مدل مرجع، کلیه شرکتها مسیر تهیه معماری تفصیلی و پیاده‌سازی معماری مطلوب مبتنی بر مدل مرجع را در شرکتهای خود آغاز خواهند کرد. این شرکتها حوزه تخصصی مشابه با یکدیگر را دارند و طبیعتا مسائل و چالش‌های مشابه با هم را پیش‌رو خواهند داشت. لذا ایجاد بستری برای به اشتراک گذاری تجارب و هم‌اندیشی پیرامون معماری سازمانی اهمیت ویژه‌ای خواهد داشت. بنابراین توصیه می‌شود ساز و کاری توسط توانیر برای این امر طراحی و پیاده‌سازی گردد. این امر باعث کاهش هزینه‌های استقرار معماری سازمانی، افزایش انگیزش برای پیشبرد اهداف معماری سازمانی و... خواهد شد.     </vt:lpstr>
      <vt:lpstr>رهنمودها و توصیه‌های کاربردی برای تدوین، پیاده‌سازی و نگهداشت معماری در شرکت‌های توزیع نیروی برق  توجه به بلوغ سازمانی در تعریف پروژه‎های بهبود رسیدن به وضعیت مطلوب معماری سازمانی می‌بایست یک مسیر پیوسته را طی کند. ابتدأ تعریف پروژه‌هایی که از سطح بالایی از تکنولوژی برخوردارند برای شرکت هایی که به نسبت سطح پایینی از تکنولوژی را دارا هستند و هنوز آمادگی مهیا کردن زیرساخت‌های مناسب و استفاده از آن را ندارند عملا سبب هدر رفت منابع و دیدگاه منفی شرکت نسبت به معماری سازمانی خواهد شد.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Sa`adatfar</dc:creator>
  <cp:lastModifiedBy>Mahmoud Sa`adatfar</cp:lastModifiedBy>
  <cp:revision>32</cp:revision>
  <dcterms:created xsi:type="dcterms:W3CDTF">2022-10-31T07:44:58Z</dcterms:created>
  <dcterms:modified xsi:type="dcterms:W3CDTF">2022-12-21T06:20:42Z</dcterms:modified>
</cp:coreProperties>
</file>